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58" r:id="rId4"/>
    <p:sldId id="284" r:id="rId5"/>
    <p:sldId id="287" r:id="rId6"/>
    <p:sldId id="292" r:id="rId7"/>
    <p:sldId id="263" r:id="rId8"/>
    <p:sldId id="288" r:id="rId9"/>
    <p:sldId id="289" r:id="rId10"/>
    <p:sldId id="283" r:id="rId11"/>
    <p:sldId id="290" r:id="rId12"/>
    <p:sldId id="291" r:id="rId13"/>
    <p:sldId id="294" r:id="rId14"/>
    <p:sldId id="295" r:id="rId15"/>
    <p:sldId id="296" r:id="rId16"/>
    <p:sldId id="297" r:id="rId17"/>
    <p:sldId id="286" r:id="rId18"/>
    <p:sldId id="298" r:id="rId19"/>
    <p:sldId id="299" r:id="rId20"/>
    <p:sldId id="300" r:id="rId21"/>
    <p:sldId id="301" r:id="rId22"/>
    <p:sldId id="302" r:id="rId23"/>
    <p:sldId id="303" r:id="rId24"/>
    <p:sldId id="304" r:id="rId25"/>
    <p:sldId id="305" r:id="rId26"/>
    <p:sldId id="285" r:id="rId27"/>
    <p:sldId id="259" r:id="rId28"/>
    <p:sldId id="307" r:id="rId29"/>
    <p:sldId id="306" r:id="rId30"/>
    <p:sldId id="309" r:id="rId31"/>
    <p:sldId id="310" r:id="rId32"/>
    <p:sldId id="320" r:id="rId33"/>
    <p:sldId id="311" r:id="rId34"/>
    <p:sldId id="308" r:id="rId35"/>
    <p:sldId id="316" r:id="rId36"/>
    <p:sldId id="313" r:id="rId37"/>
    <p:sldId id="317" r:id="rId38"/>
    <p:sldId id="318" r:id="rId39"/>
    <p:sldId id="319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media/image4.jp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FB686-C321-4215-B288-CC584B23D197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2E6C8-89E3-47AE-AF87-F263AF19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337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E628DD6-8E97-6D4B-351A-2A2E2DB84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6FAE05AB-2A0F-BAFB-1B8A-8448D4E8C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3761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E05F7-2A03-ADB5-054D-CAC63D40D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E7CAA-956E-6074-37A9-4BD752928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70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ADBEA-3DD9-6C26-D161-CE50BD5C3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7C47F-675B-6E9F-FB07-0D2C16FFF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012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85E63-6ECE-5743-57D5-8B58BFC78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25A28-211D-5683-699C-42AFEFE63F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D5A283-801F-384F-87DF-A74CE381A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908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7EE09-D290-2FD6-67B3-CFADE3534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6CA72-A941-A2CF-A8BC-10B0D8BC6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15432-C8B2-8C50-6BAC-BE7669A8B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868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8E81A9-5FE6-F1E6-475D-851830A5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72D70-4847-BC60-CFBC-449C25A51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1849F3-4618-A934-5CDF-27950F750B62}"/>
              </a:ext>
            </a:extLst>
          </p:cNvPr>
          <p:cNvSpPr txBox="1"/>
          <p:nvPr userDrawn="1"/>
        </p:nvSpPr>
        <p:spPr>
          <a:xfrm>
            <a:off x="0" y="6607221"/>
            <a:ext cx="19704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Created by Kobi Falus for CICS 110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2DABC1-0816-BC1B-845B-78E455442804}"/>
              </a:ext>
            </a:extLst>
          </p:cNvPr>
          <p:cNvSpPr txBox="1"/>
          <p:nvPr userDrawn="1"/>
        </p:nvSpPr>
        <p:spPr>
          <a:xfrm>
            <a:off x="11690397" y="6611779"/>
            <a:ext cx="5016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A409ECA-E4AF-446A-804D-C793AD153163}" type="slidenum">
              <a:rPr lang="en-US" sz="1000" smtClean="0"/>
              <a:pPr algn="r"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7826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6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wZGedBzcYas?feature=oembed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383D69-1EB0-D29E-EC43-8D0911D0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124" y="987425"/>
            <a:ext cx="5716876" cy="2223655"/>
          </a:xfrm>
        </p:spPr>
        <p:txBody>
          <a:bodyPr anchor="b">
            <a:noAutofit/>
          </a:bodyPr>
          <a:lstStyle/>
          <a:p>
            <a:r>
              <a:rPr lang="en-US" sz="4800" dirty="0"/>
              <a:t>Variables</a:t>
            </a:r>
            <a:br>
              <a:rPr lang="en-US" sz="4800" dirty="0"/>
            </a:br>
            <a:r>
              <a:rPr lang="en-US" sz="4800" dirty="0"/>
              <a:t>Memory Diagrams and Input</a:t>
            </a:r>
          </a:p>
        </p:txBody>
      </p:sp>
      <p:pic>
        <p:nvPicPr>
          <p:cNvPr id="5" name="Picture 4" descr="A computer on a desk">
            <a:extLst>
              <a:ext uri="{FF2B5EF4-FFF2-40B4-BE49-F238E27FC236}">
                <a16:creationId xmlns:a16="http://schemas.microsoft.com/office/drawing/2014/main" id="{9288C1E9-2D48-8180-E1B5-6C3D29058D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7" r="8334" b="1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24890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What is a Variable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70286" y="2985570"/>
            <a:ext cx="3472413" cy="71965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399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a variable?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Variable is like a box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You can put a value in the box, then later you can come back and get the value out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Putting something into a variable is called </a:t>
            </a:r>
            <a:r>
              <a:rPr lang="en-US" sz="3200" b="1" dirty="0"/>
              <a:t>assignment</a:t>
            </a:r>
            <a:endParaRPr lang="en-US" sz="2800" b="1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93185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a variable?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Variable is like a box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You can put a value in the box, then later you can come back and get the value out</a:t>
            </a:r>
            <a:endParaRPr lang="en-US" sz="28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Putting something into a variable is called </a:t>
            </a:r>
            <a:r>
              <a:rPr lang="en-US" sz="3200" b="1" dirty="0"/>
              <a:t>assignment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483025-83DD-D850-6EA2-1A154382D95C}"/>
              </a:ext>
            </a:extLst>
          </p:cNvPr>
          <p:cNvSpPr txBox="1"/>
          <p:nvPr/>
        </p:nvSpPr>
        <p:spPr>
          <a:xfrm>
            <a:off x="7364361" y="1258529"/>
            <a:ext cx="1324402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s-E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s-E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s-E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1.5</a:t>
            </a:r>
            <a:endParaRPr lang="es-E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endParaRPr lang="es-E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s-E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8221FD-959F-6A79-197D-2579E205A492}"/>
              </a:ext>
            </a:extLst>
          </p:cNvPr>
          <p:cNvSpPr/>
          <p:nvPr/>
        </p:nvSpPr>
        <p:spPr>
          <a:xfrm>
            <a:off x="8033979" y="2721842"/>
            <a:ext cx="3319821" cy="16773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Memory Diagram Area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876762-1BA7-58C6-C010-8E522E758AA4}"/>
              </a:ext>
            </a:extLst>
          </p:cNvPr>
          <p:cNvSpPr/>
          <p:nvPr/>
        </p:nvSpPr>
        <p:spPr>
          <a:xfrm>
            <a:off x="6887473" y="4662127"/>
            <a:ext cx="3081720" cy="1306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>
                <a:solidFill>
                  <a:schemeClr val="tx1"/>
                </a:solidFill>
              </a:rPr>
              <a:t>Output: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&gt;&gt;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8ECF0277-5981-77B1-5B96-F2108280D503}"/>
              </a:ext>
            </a:extLst>
          </p:cNvPr>
          <p:cNvSpPr/>
          <p:nvPr/>
        </p:nvSpPr>
        <p:spPr>
          <a:xfrm>
            <a:off x="6935153" y="1119623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065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a variable?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483025-83DD-D850-6EA2-1A154382D95C}"/>
              </a:ext>
            </a:extLst>
          </p:cNvPr>
          <p:cNvSpPr txBox="1"/>
          <p:nvPr/>
        </p:nvSpPr>
        <p:spPr>
          <a:xfrm>
            <a:off x="7364361" y="1258529"/>
            <a:ext cx="1324402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s-E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s-E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s-E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1.5</a:t>
            </a:r>
            <a:endParaRPr lang="es-E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endParaRPr lang="es-E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s-E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8221FD-959F-6A79-197D-2579E205A492}"/>
              </a:ext>
            </a:extLst>
          </p:cNvPr>
          <p:cNvSpPr/>
          <p:nvPr/>
        </p:nvSpPr>
        <p:spPr>
          <a:xfrm>
            <a:off x="8033979" y="2721842"/>
            <a:ext cx="3319821" cy="16773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Memory Diagram Area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E9AFE78-BCD8-43C4-10C1-EB59AC8DEC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5445924"/>
              </p:ext>
            </p:extLst>
          </p:nvPr>
        </p:nvGraphicFramePr>
        <p:xfrm>
          <a:off x="8510673" y="3316016"/>
          <a:ext cx="862831" cy="299558"/>
        </p:xfrm>
        <a:graphic>
          <a:graphicData uri="http://schemas.openxmlformats.org/drawingml/2006/table">
            <a:tbl>
              <a:tblPr/>
              <a:tblGrid>
                <a:gridCol w="235974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235974">
                  <a:extLst>
                    <a:ext uri="{9D8B030D-6E8A-4147-A177-3AD203B41FA5}">
                      <a16:colId xmlns:a16="http://schemas.microsoft.com/office/drawing/2014/main" val="1784842163"/>
                    </a:ext>
                  </a:extLst>
                </a:gridCol>
                <a:gridCol w="390883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29955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x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int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5F99CB87-839E-3097-8D89-04D44C53B661}"/>
              </a:ext>
            </a:extLst>
          </p:cNvPr>
          <p:cNvSpPr/>
          <p:nvPr/>
        </p:nvSpPr>
        <p:spPr>
          <a:xfrm>
            <a:off x="6935153" y="1341439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B6FD4AF-93C7-0327-EDB5-D92308F1E373}"/>
              </a:ext>
            </a:extLst>
          </p:cNvPr>
          <p:cNvSpPr/>
          <p:nvPr/>
        </p:nvSpPr>
        <p:spPr>
          <a:xfrm>
            <a:off x="6887473" y="4662127"/>
            <a:ext cx="3081720" cy="1306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>
                <a:solidFill>
                  <a:schemeClr val="tx1"/>
                </a:solidFill>
              </a:rPr>
              <a:t>Output: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&gt;&gt;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5205BA-4623-BBA2-C5AA-D13D2CA62450}"/>
              </a:ext>
            </a:extLst>
          </p:cNvPr>
          <p:cNvSpPr txBox="1"/>
          <p:nvPr/>
        </p:nvSpPr>
        <p:spPr>
          <a:xfrm>
            <a:off x="911919" y="1690688"/>
            <a:ext cx="542494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Here, we </a:t>
            </a:r>
            <a:r>
              <a:rPr lang="en-US" sz="3200" b="1" dirty="0"/>
              <a:t>assign</a:t>
            </a:r>
            <a:r>
              <a:rPr lang="en-US" sz="3200" dirty="0"/>
              <a:t> </a:t>
            </a:r>
            <a:r>
              <a:rPr lang="en-US" sz="3200" dirty="0">
                <a:latin typeface="Consolas" panose="020B0609020204030204" pitchFamily="49" charset="0"/>
              </a:rPr>
              <a:t>2</a:t>
            </a:r>
            <a:r>
              <a:rPr lang="en-US" sz="3200" dirty="0"/>
              <a:t> to the variable x. </a:t>
            </a:r>
          </a:p>
          <a:p>
            <a:endParaRPr lang="en-US" sz="3200" dirty="0"/>
          </a:p>
          <a:p>
            <a:r>
              <a:rPr lang="en-US" sz="3200" dirty="0"/>
              <a:t>This means that we have put 2 in the box with the label x.</a:t>
            </a:r>
          </a:p>
          <a:p>
            <a:endParaRPr lang="en-US" sz="3200" dirty="0"/>
          </a:p>
          <a:p>
            <a:r>
              <a:rPr lang="en-US" sz="3200" dirty="0"/>
              <a:t>Note: the first time a variable is </a:t>
            </a:r>
            <a:r>
              <a:rPr lang="en-US" sz="3200" b="1" dirty="0"/>
              <a:t>assigned </a:t>
            </a:r>
            <a:r>
              <a:rPr lang="en-US" sz="3200" dirty="0"/>
              <a:t>is called </a:t>
            </a:r>
            <a:r>
              <a:rPr lang="en-US" sz="3200" b="1" dirty="0"/>
              <a:t>declaring</a:t>
            </a:r>
            <a:r>
              <a:rPr lang="en-US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490509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a variable?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483025-83DD-D850-6EA2-1A154382D95C}"/>
              </a:ext>
            </a:extLst>
          </p:cNvPr>
          <p:cNvSpPr txBox="1"/>
          <p:nvPr/>
        </p:nvSpPr>
        <p:spPr>
          <a:xfrm>
            <a:off x="7364361" y="1258529"/>
            <a:ext cx="1324402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s-E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s-E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s-E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1.5</a:t>
            </a:r>
            <a:endParaRPr lang="es-E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endParaRPr lang="es-E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s-E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8221FD-959F-6A79-197D-2579E205A492}"/>
              </a:ext>
            </a:extLst>
          </p:cNvPr>
          <p:cNvSpPr/>
          <p:nvPr/>
        </p:nvSpPr>
        <p:spPr>
          <a:xfrm>
            <a:off x="8033979" y="2721842"/>
            <a:ext cx="3319821" cy="16773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Memory Diagram Area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E9AFE78-BCD8-43C4-10C1-EB59AC8DEC19}"/>
              </a:ext>
            </a:extLst>
          </p:cNvPr>
          <p:cNvGraphicFramePr>
            <a:graphicFrameLocks noGrp="1"/>
          </p:cNvGraphicFramePr>
          <p:nvPr/>
        </p:nvGraphicFramePr>
        <p:xfrm>
          <a:off x="8510673" y="3316016"/>
          <a:ext cx="862831" cy="299558"/>
        </p:xfrm>
        <a:graphic>
          <a:graphicData uri="http://schemas.openxmlformats.org/drawingml/2006/table">
            <a:tbl>
              <a:tblPr/>
              <a:tblGrid>
                <a:gridCol w="235974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235974">
                  <a:extLst>
                    <a:ext uri="{9D8B030D-6E8A-4147-A177-3AD203B41FA5}">
                      <a16:colId xmlns:a16="http://schemas.microsoft.com/office/drawing/2014/main" val="1784842163"/>
                    </a:ext>
                  </a:extLst>
                </a:gridCol>
                <a:gridCol w="390883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29955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chemeClr val="tx1"/>
                      </a:solidFill>
                      <a:prstDash val="lgDash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lgDash"/>
                    </a:lnT>
                    <a:lnB w="12700" cmpd="sng">
                      <a:solidFill>
                        <a:schemeClr val="tx1"/>
                      </a:solidFill>
                      <a:prstDash val="lgDash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lgDash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FF99130-E333-22E5-EFB6-024A075626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9768356"/>
              </p:ext>
            </p:extLst>
          </p:nvPr>
        </p:nvGraphicFramePr>
        <p:xfrm>
          <a:off x="9847625" y="3130675"/>
          <a:ext cx="996771" cy="335120"/>
        </p:xfrm>
        <a:graphic>
          <a:graphicData uri="http://schemas.openxmlformats.org/drawingml/2006/table">
            <a:tbl>
              <a:tblPr/>
              <a:tblGrid>
                <a:gridCol w="272605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272605">
                  <a:extLst>
                    <a:ext uri="{9D8B030D-6E8A-4147-A177-3AD203B41FA5}">
                      <a16:colId xmlns:a16="http://schemas.microsoft.com/office/drawing/2014/main" val="3266323226"/>
                    </a:ext>
                  </a:extLst>
                </a:gridCol>
                <a:gridCol w="451561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351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y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1.5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float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5F99CB87-839E-3097-8D89-04D44C53B661}"/>
              </a:ext>
            </a:extLst>
          </p:cNvPr>
          <p:cNvSpPr/>
          <p:nvPr/>
        </p:nvSpPr>
        <p:spPr>
          <a:xfrm>
            <a:off x="6935153" y="1551782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E87F813-BDA5-0E7B-CB44-BA7EEB95F718}"/>
              </a:ext>
            </a:extLst>
          </p:cNvPr>
          <p:cNvSpPr/>
          <p:nvPr/>
        </p:nvSpPr>
        <p:spPr>
          <a:xfrm>
            <a:off x="6887473" y="4662127"/>
            <a:ext cx="3081720" cy="1306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>
                <a:solidFill>
                  <a:schemeClr val="tx1"/>
                </a:solidFill>
              </a:rPr>
              <a:t>Output: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&gt;&gt;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8031FED-660C-4D27-B4AF-361E2F7A8F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6332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Variable is like a box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37784F7-78F6-6788-948A-8BE35E1EA165}"/>
              </a:ext>
            </a:extLst>
          </p:cNvPr>
          <p:cNvSpPr txBox="1"/>
          <p:nvPr/>
        </p:nvSpPr>
        <p:spPr>
          <a:xfrm>
            <a:off x="838199" y="2458858"/>
            <a:ext cx="552527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We </a:t>
            </a:r>
            <a:r>
              <a:rPr lang="en-US" sz="3200" b="1" dirty="0"/>
              <a:t>declare</a:t>
            </a:r>
            <a:r>
              <a:rPr lang="en-US" sz="3200" dirty="0"/>
              <a:t> y to be a variable, and </a:t>
            </a:r>
            <a:r>
              <a:rPr lang="en-US" sz="3200" b="1" dirty="0"/>
              <a:t>assign</a:t>
            </a:r>
            <a:r>
              <a:rPr lang="en-US" sz="3200" dirty="0"/>
              <a:t> the value of 1.5</a:t>
            </a:r>
          </a:p>
          <a:p>
            <a:endParaRPr lang="en-US" sz="3200" dirty="0"/>
          </a:p>
          <a:p>
            <a:r>
              <a:rPr lang="en-US" sz="3200" dirty="0"/>
              <a:t>When we </a:t>
            </a:r>
            <a:r>
              <a:rPr lang="en-US" sz="3200" b="1" dirty="0"/>
              <a:t>assign</a:t>
            </a:r>
            <a:r>
              <a:rPr lang="en-US" sz="3200" dirty="0"/>
              <a:t> a value to a variable, the variable’s label, contents, and data type are stored in memory</a:t>
            </a:r>
          </a:p>
        </p:txBody>
      </p:sp>
    </p:spTree>
    <p:extLst>
      <p:ext uri="{BB962C8B-B14F-4D97-AF65-F5344CB8AC3E}">
        <p14:creationId xmlns:p14="http://schemas.microsoft.com/office/powerpoint/2010/main" val="35712116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a variable?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483025-83DD-D850-6EA2-1A154382D95C}"/>
              </a:ext>
            </a:extLst>
          </p:cNvPr>
          <p:cNvSpPr txBox="1"/>
          <p:nvPr/>
        </p:nvSpPr>
        <p:spPr>
          <a:xfrm>
            <a:off x="7364361" y="1258529"/>
            <a:ext cx="1324402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s-E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s-E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s-E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1.5</a:t>
            </a:r>
            <a:endParaRPr lang="es-E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endParaRPr lang="es-E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s-E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8221FD-959F-6A79-197D-2579E205A492}"/>
              </a:ext>
            </a:extLst>
          </p:cNvPr>
          <p:cNvSpPr/>
          <p:nvPr/>
        </p:nvSpPr>
        <p:spPr>
          <a:xfrm>
            <a:off x="8033979" y="2721842"/>
            <a:ext cx="3319821" cy="16773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Memory Diagram Area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E9AFE78-BCD8-43C4-10C1-EB59AC8DEC19}"/>
              </a:ext>
            </a:extLst>
          </p:cNvPr>
          <p:cNvGraphicFramePr>
            <a:graphicFrameLocks noGrp="1"/>
          </p:cNvGraphicFramePr>
          <p:nvPr/>
        </p:nvGraphicFramePr>
        <p:xfrm>
          <a:off x="8510673" y="3316016"/>
          <a:ext cx="862831" cy="299558"/>
        </p:xfrm>
        <a:graphic>
          <a:graphicData uri="http://schemas.openxmlformats.org/drawingml/2006/table">
            <a:tbl>
              <a:tblPr/>
              <a:tblGrid>
                <a:gridCol w="235974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235974">
                  <a:extLst>
                    <a:ext uri="{9D8B030D-6E8A-4147-A177-3AD203B41FA5}">
                      <a16:colId xmlns:a16="http://schemas.microsoft.com/office/drawing/2014/main" val="1784842163"/>
                    </a:ext>
                  </a:extLst>
                </a:gridCol>
                <a:gridCol w="390883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29955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chemeClr val="tx1"/>
                      </a:solidFill>
                      <a:prstDash val="lgDash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lgDash"/>
                    </a:lnT>
                    <a:lnB w="12700" cmpd="sng">
                      <a:solidFill>
                        <a:schemeClr val="tx1"/>
                      </a:solidFill>
                      <a:prstDash val="lgDash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lgDash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FF99130-E333-22E5-EFB6-024A07562638}"/>
              </a:ext>
            </a:extLst>
          </p:cNvPr>
          <p:cNvGraphicFramePr>
            <a:graphicFrameLocks noGrp="1"/>
          </p:cNvGraphicFramePr>
          <p:nvPr/>
        </p:nvGraphicFramePr>
        <p:xfrm>
          <a:off x="9847625" y="3130675"/>
          <a:ext cx="996771" cy="335120"/>
        </p:xfrm>
        <a:graphic>
          <a:graphicData uri="http://schemas.openxmlformats.org/drawingml/2006/table">
            <a:tbl>
              <a:tblPr/>
              <a:tblGrid>
                <a:gridCol w="272605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272605">
                  <a:extLst>
                    <a:ext uri="{9D8B030D-6E8A-4147-A177-3AD203B41FA5}">
                      <a16:colId xmlns:a16="http://schemas.microsoft.com/office/drawing/2014/main" val="3266323226"/>
                    </a:ext>
                  </a:extLst>
                </a:gridCol>
                <a:gridCol w="451561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351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y</a:t>
                      </a:r>
                    </a:p>
                  </a:txBody>
                  <a:tcPr marL="0" marR="0" marT="0" marB="0" anchor="ctr">
                    <a:lnL w="12700" cmpd="sng">
                      <a:solidFill>
                        <a:schemeClr val="tx1"/>
                      </a:solidFill>
                      <a:prstDash val="lgDash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lgDash"/>
                    </a:lnT>
                    <a:lnB w="12700" cmpd="sng">
                      <a:solidFill>
                        <a:schemeClr val="tx1"/>
                      </a:solidFill>
                      <a:prstDash val="lgDash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1.5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float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lgDash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AA24501-EEDA-0C34-3A8D-205B5206D1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126593"/>
              </p:ext>
            </p:extLst>
          </p:nvPr>
        </p:nvGraphicFramePr>
        <p:xfrm>
          <a:off x="9373504" y="3716185"/>
          <a:ext cx="1347021" cy="312314"/>
        </p:xfrm>
        <a:graphic>
          <a:graphicData uri="http://schemas.openxmlformats.org/drawingml/2006/table">
            <a:tbl>
              <a:tblPr/>
              <a:tblGrid>
                <a:gridCol w="344129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341875">
                  <a:extLst>
                    <a:ext uri="{9D8B030D-6E8A-4147-A177-3AD203B41FA5}">
                      <a16:colId xmlns:a16="http://schemas.microsoft.com/office/drawing/2014/main" val="4134849743"/>
                    </a:ext>
                  </a:extLst>
                </a:gridCol>
                <a:gridCol w="661017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123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z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3.5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float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5F99CB87-839E-3097-8D89-04D44C53B661}"/>
              </a:ext>
            </a:extLst>
          </p:cNvPr>
          <p:cNvSpPr/>
          <p:nvPr/>
        </p:nvSpPr>
        <p:spPr>
          <a:xfrm>
            <a:off x="6935153" y="1868065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E18DC63-AB3D-4B77-0E1A-A77E76527EC9}"/>
              </a:ext>
            </a:extLst>
          </p:cNvPr>
          <p:cNvSpPr/>
          <p:nvPr/>
        </p:nvSpPr>
        <p:spPr>
          <a:xfrm>
            <a:off x="6887473" y="4662127"/>
            <a:ext cx="3081720" cy="1306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>
                <a:solidFill>
                  <a:schemeClr val="tx1"/>
                </a:solidFill>
              </a:rPr>
              <a:t>Output: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&gt;&gt;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6210B4E-7BB2-95D8-C002-0E11A9588F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6332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Variable is like a box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978DA7-900A-B0E7-B271-4AA7D27C0229}"/>
              </a:ext>
            </a:extLst>
          </p:cNvPr>
          <p:cNvSpPr txBox="1"/>
          <p:nvPr/>
        </p:nvSpPr>
        <p:spPr>
          <a:xfrm>
            <a:off x="837423" y="2369574"/>
            <a:ext cx="52578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We can then access the values in the variables by using the variable’s labels</a:t>
            </a:r>
          </a:p>
          <a:p>
            <a:endParaRPr lang="en-US" sz="3200" dirty="0"/>
          </a:p>
          <a:p>
            <a:r>
              <a:rPr lang="en-US" sz="3200" dirty="0"/>
              <a:t>The result is </a:t>
            </a:r>
            <a:r>
              <a:rPr lang="en-US" sz="3200" b="1" dirty="0"/>
              <a:t>assigned</a:t>
            </a:r>
            <a:r>
              <a:rPr lang="en-US" sz="3200" dirty="0"/>
              <a:t> to the variable z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1321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a variable?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483025-83DD-D850-6EA2-1A154382D95C}"/>
              </a:ext>
            </a:extLst>
          </p:cNvPr>
          <p:cNvSpPr txBox="1"/>
          <p:nvPr/>
        </p:nvSpPr>
        <p:spPr>
          <a:xfrm>
            <a:off x="7364361" y="1258529"/>
            <a:ext cx="1324402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s-E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s-E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s-E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1.5</a:t>
            </a:r>
            <a:endParaRPr lang="es-E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endParaRPr lang="es-E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s-E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E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s-E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8221FD-959F-6A79-197D-2579E205A492}"/>
              </a:ext>
            </a:extLst>
          </p:cNvPr>
          <p:cNvSpPr/>
          <p:nvPr/>
        </p:nvSpPr>
        <p:spPr>
          <a:xfrm>
            <a:off x="8033979" y="2721842"/>
            <a:ext cx="3319821" cy="16773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Memory Diagram Area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E9AFE78-BCD8-43C4-10C1-EB59AC8DEC19}"/>
              </a:ext>
            </a:extLst>
          </p:cNvPr>
          <p:cNvGraphicFramePr>
            <a:graphicFrameLocks noGrp="1"/>
          </p:cNvGraphicFramePr>
          <p:nvPr/>
        </p:nvGraphicFramePr>
        <p:xfrm>
          <a:off x="8510673" y="3316016"/>
          <a:ext cx="862831" cy="299558"/>
        </p:xfrm>
        <a:graphic>
          <a:graphicData uri="http://schemas.openxmlformats.org/drawingml/2006/table">
            <a:tbl>
              <a:tblPr/>
              <a:tblGrid>
                <a:gridCol w="235974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235974">
                  <a:extLst>
                    <a:ext uri="{9D8B030D-6E8A-4147-A177-3AD203B41FA5}">
                      <a16:colId xmlns:a16="http://schemas.microsoft.com/office/drawing/2014/main" val="1784842163"/>
                    </a:ext>
                  </a:extLst>
                </a:gridCol>
                <a:gridCol w="390883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29955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chemeClr val="tx1"/>
                      </a:solidFill>
                      <a:prstDash val="lgDash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lgDash"/>
                    </a:lnT>
                    <a:lnB w="12700" cmpd="sng">
                      <a:solidFill>
                        <a:schemeClr val="tx1"/>
                      </a:solidFill>
                      <a:prstDash val="lgDash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lgDash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FF99130-E333-22E5-EFB6-024A07562638}"/>
              </a:ext>
            </a:extLst>
          </p:cNvPr>
          <p:cNvGraphicFramePr>
            <a:graphicFrameLocks noGrp="1"/>
          </p:cNvGraphicFramePr>
          <p:nvPr/>
        </p:nvGraphicFramePr>
        <p:xfrm>
          <a:off x="9847625" y="3130675"/>
          <a:ext cx="996771" cy="335120"/>
        </p:xfrm>
        <a:graphic>
          <a:graphicData uri="http://schemas.openxmlformats.org/drawingml/2006/table">
            <a:tbl>
              <a:tblPr/>
              <a:tblGrid>
                <a:gridCol w="272605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272605">
                  <a:extLst>
                    <a:ext uri="{9D8B030D-6E8A-4147-A177-3AD203B41FA5}">
                      <a16:colId xmlns:a16="http://schemas.microsoft.com/office/drawing/2014/main" val="3266323226"/>
                    </a:ext>
                  </a:extLst>
                </a:gridCol>
                <a:gridCol w="451561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351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y</a:t>
                      </a:r>
                    </a:p>
                  </a:txBody>
                  <a:tcPr marL="0" marR="0" marT="0" marB="0" anchor="ctr">
                    <a:lnL w="12700" cmpd="sng">
                      <a:solidFill>
                        <a:schemeClr val="tx1"/>
                      </a:solidFill>
                      <a:prstDash val="lgDash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lgDash"/>
                    </a:lnT>
                    <a:lnB w="12700" cmpd="sng">
                      <a:solidFill>
                        <a:schemeClr val="tx1"/>
                      </a:solidFill>
                      <a:prstDash val="lgDash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1.5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float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lgDash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AA24501-EEDA-0C34-3A8D-205B5206D1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2095598"/>
              </p:ext>
            </p:extLst>
          </p:nvPr>
        </p:nvGraphicFramePr>
        <p:xfrm>
          <a:off x="9373504" y="3716185"/>
          <a:ext cx="1347021" cy="312314"/>
        </p:xfrm>
        <a:graphic>
          <a:graphicData uri="http://schemas.openxmlformats.org/drawingml/2006/table">
            <a:tbl>
              <a:tblPr/>
              <a:tblGrid>
                <a:gridCol w="344129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341875">
                  <a:extLst>
                    <a:ext uri="{9D8B030D-6E8A-4147-A177-3AD203B41FA5}">
                      <a16:colId xmlns:a16="http://schemas.microsoft.com/office/drawing/2014/main" val="4134849743"/>
                    </a:ext>
                  </a:extLst>
                </a:gridCol>
                <a:gridCol w="661017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123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z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3.5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float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5F99CB87-839E-3097-8D89-04D44C53B661}"/>
              </a:ext>
            </a:extLst>
          </p:cNvPr>
          <p:cNvSpPr/>
          <p:nvPr/>
        </p:nvSpPr>
        <p:spPr>
          <a:xfrm>
            <a:off x="6935153" y="2173632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31B443-7ABB-F126-73FE-27E36BBDC7A5}"/>
              </a:ext>
            </a:extLst>
          </p:cNvPr>
          <p:cNvSpPr/>
          <p:nvPr/>
        </p:nvSpPr>
        <p:spPr>
          <a:xfrm>
            <a:off x="6887473" y="4662127"/>
            <a:ext cx="3081720" cy="1306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>
                <a:solidFill>
                  <a:schemeClr val="tx1"/>
                </a:solidFill>
              </a:rPr>
              <a:t>Output: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&gt;&gt; </a:t>
            </a:r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3.5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F3071A8-5513-168E-9761-068C47F450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6332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Variable is like a box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8DF2B3-61B8-F285-C9EB-FCAD515BEF64}"/>
              </a:ext>
            </a:extLst>
          </p:cNvPr>
          <p:cNvSpPr txBox="1"/>
          <p:nvPr/>
        </p:nvSpPr>
        <p:spPr>
          <a:xfrm>
            <a:off x="838200" y="2366505"/>
            <a:ext cx="52578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To see the value of a variable, you can </a:t>
            </a:r>
            <a:r>
              <a:rPr lang="en-US" sz="3200" dirty="0">
                <a:latin typeface="Consolas" panose="020B0609020204030204" pitchFamily="49" charset="0"/>
              </a:rPr>
              <a:t>print</a:t>
            </a:r>
            <a:r>
              <a:rPr lang="en-US" sz="3200" dirty="0"/>
              <a:t> it. </a:t>
            </a:r>
          </a:p>
          <a:p>
            <a:endParaRPr lang="en-US" sz="3200" dirty="0"/>
          </a:p>
          <a:p>
            <a:r>
              <a:rPr lang="en-US" sz="3200" dirty="0"/>
              <a:t>When printed, the result appears in the output</a:t>
            </a:r>
          </a:p>
        </p:txBody>
      </p:sp>
    </p:spTree>
    <p:extLst>
      <p:ext uri="{BB962C8B-B14F-4D97-AF65-F5344CB8AC3E}">
        <p14:creationId xmlns:p14="http://schemas.microsoft.com/office/powerpoint/2010/main" val="17017485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Memory Diagrams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70286" y="2985570"/>
            <a:ext cx="3472413" cy="71965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2490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Memory Diagrams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4190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Memory diagrams show the values of variables stored in memory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8221FD-959F-6A79-197D-2579E205A492}"/>
              </a:ext>
            </a:extLst>
          </p:cNvPr>
          <p:cNvSpPr/>
          <p:nvPr/>
        </p:nvSpPr>
        <p:spPr>
          <a:xfrm>
            <a:off x="6397264" y="1041155"/>
            <a:ext cx="3319821" cy="16773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Memory Diagram Area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876762-1BA7-58C6-C010-8E522E758AA4}"/>
              </a:ext>
            </a:extLst>
          </p:cNvPr>
          <p:cNvSpPr/>
          <p:nvPr/>
        </p:nvSpPr>
        <p:spPr>
          <a:xfrm>
            <a:off x="6484351" y="4662127"/>
            <a:ext cx="3081720" cy="1306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>
                <a:solidFill>
                  <a:schemeClr val="tx1"/>
                </a:solidFill>
              </a:rPr>
              <a:t>Output: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&gt;&gt;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8ECF0277-5981-77B1-5B96-F2108280D503}"/>
              </a:ext>
            </a:extLst>
          </p:cNvPr>
          <p:cNvSpPr/>
          <p:nvPr/>
        </p:nvSpPr>
        <p:spPr>
          <a:xfrm>
            <a:off x="9975490" y="2070894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BF5AFD-F4FB-41C1-3B8F-EEDC9E1D0AF9}"/>
              </a:ext>
            </a:extLst>
          </p:cNvPr>
          <p:cNvSpPr txBox="1"/>
          <p:nvPr/>
        </p:nvSpPr>
        <p:spPr>
          <a:xfrm>
            <a:off x="838200" y="3765755"/>
            <a:ext cx="47268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You will see them throughout the semester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E2F314-6545-9E77-49B0-C99F32230C1D}"/>
              </a:ext>
            </a:extLst>
          </p:cNvPr>
          <p:cNvSpPr txBox="1"/>
          <p:nvPr/>
        </p:nvSpPr>
        <p:spPr>
          <a:xfrm>
            <a:off x="10404698" y="2209800"/>
            <a:ext cx="1324402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13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363043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Memory Diagrams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4190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Memory diagrams show the values of variables stored in memory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8221FD-959F-6A79-197D-2579E205A492}"/>
              </a:ext>
            </a:extLst>
          </p:cNvPr>
          <p:cNvSpPr/>
          <p:nvPr/>
        </p:nvSpPr>
        <p:spPr>
          <a:xfrm>
            <a:off x="6397264" y="1041155"/>
            <a:ext cx="3319821" cy="16773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Memory Diagram Area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876762-1BA7-58C6-C010-8E522E758AA4}"/>
              </a:ext>
            </a:extLst>
          </p:cNvPr>
          <p:cNvSpPr/>
          <p:nvPr/>
        </p:nvSpPr>
        <p:spPr>
          <a:xfrm>
            <a:off x="6484351" y="4662127"/>
            <a:ext cx="3081720" cy="1306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>
                <a:solidFill>
                  <a:schemeClr val="tx1"/>
                </a:solidFill>
              </a:rPr>
              <a:t>Output: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&gt;&gt;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8ECF0277-5981-77B1-5B96-F2108280D503}"/>
              </a:ext>
            </a:extLst>
          </p:cNvPr>
          <p:cNvSpPr/>
          <p:nvPr/>
        </p:nvSpPr>
        <p:spPr>
          <a:xfrm>
            <a:off x="9975490" y="2227006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BF5AFD-F4FB-41C1-3B8F-EEDC9E1D0AF9}"/>
              </a:ext>
            </a:extLst>
          </p:cNvPr>
          <p:cNvSpPr txBox="1"/>
          <p:nvPr/>
        </p:nvSpPr>
        <p:spPr>
          <a:xfrm>
            <a:off x="838200" y="3765755"/>
            <a:ext cx="47268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New stuff (or important stuff) will be written in </a:t>
            </a:r>
            <a:r>
              <a:rPr lang="en-US" sz="3200" dirty="0">
                <a:solidFill>
                  <a:srgbClr val="FF0000"/>
                </a:solidFill>
              </a:rPr>
              <a:t>red </a:t>
            </a:r>
            <a:r>
              <a:rPr lang="en-US" sz="3200" dirty="0"/>
              <a:t>in the memory diagram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2ECE113-111A-48BA-80B8-F21DE6D0E9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0837338"/>
              </p:ext>
            </p:extLst>
          </p:nvPr>
        </p:nvGraphicFramePr>
        <p:xfrm>
          <a:off x="6683450" y="1544685"/>
          <a:ext cx="996771" cy="335120"/>
        </p:xfrm>
        <a:graphic>
          <a:graphicData uri="http://schemas.openxmlformats.org/drawingml/2006/table">
            <a:tbl>
              <a:tblPr/>
              <a:tblGrid>
                <a:gridCol w="272605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272605">
                  <a:extLst>
                    <a:ext uri="{9D8B030D-6E8A-4147-A177-3AD203B41FA5}">
                      <a16:colId xmlns:a16="http://schemas.microsoft.com/office/drawing/2014/main" val="3266323226"/>
                    </a:ext>
                  </a:extLst>
                </a:gridCol>
                <a:gridCol w="451561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351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a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12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int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A5511DA-D338-ADE8-7B54-FD71BD810926}"/>
              </a:ext>
            </a:extLst>
          </p:cNvPr>
          <p:cNvSpPr txBox="1"/>
          <p:nvPr/>
        </p:nvSpPr>
        <p:spPr>
          <a:xfrm>
            <a:off x="10404698" y="2209800"/>
            <a:ext cx="1324402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13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98849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Participation 1 due Thursday</a:t>
            </a:r>
          </a:p>
          <a:p>
            <a:pPr lvl="1"/>
            <a:r>
              <a:rPr lang="en-US" sz="2000" dirty="0"/>
              <a:t>This is the </a:t>
            </a:r>
            <a:r>
              <a:rPr lang="en-US" sz="2000" dirty="0" err="1"/>
              <a:t>Zybook</a:t>
            </a:r>
            <a:r>
              <a:rPr lang="en-US" sz="2000" dirty="0"/>
              <a:t> Reading</a:t>
            </a:r>
          </a:p>
          <a:p>
            <a:pPr marL="0" indent="0">
              <a:buNone/>
            </a:pPr>
            <a:r>
              <a:rPr lang="en-US" sz="2400" dirty="0"/>
              <a:t>Quiz 2 due Thursday</a:t>
            </a:r>
          </a:p>
          <a:p>
            <a:pPr lvl="1"/>
            <a:r>
              <a:rPr lang="en-US" sz="2000" dirty="0"/>
              <a:t>9 Questions</a:t>
            </a:r>
          </a:p>
          <a:p>
            <a:pPr lvl="1"/>
            <a:r>
              <a:rPr lang="en-US" sz="2000" dirty="0"/>
              <a:t>Every time you take the quiz it won't necessarily be identical</a:t>
            </a:r>
          </a:p>
          <a:p>
            <a:pPr lvl="1"/>
            <a:r>
              <a:rPr lang="en-US" sz="2000" dirty="0"/>
              <a:t>Covers week 1 material (including Participation 1)</a:t>
            </a:r>
          </a:p>
          <a:p>
            <a:pPr marL="0" indent="0">
              <a:buNone/>
            </a:pPr>
            <a:r>
              <a:rPr lang="en-US" sz="2400" dirty="0"/>
              <a:t>HW1 will be released this week</a:t>
            </a:r>
          </a:p>
          <a:p>
            <a:pPr marL="0" indent="0">
              <a:buNone/>
            </a:pPr>
            <a:r>
              <a:rPr lang="en-US" sz="2400" dirty="0"/>
              <a:t>Lab on Friday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660456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Memory Diagrams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4190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Memory diagrams show the values of variables stored in memory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8221FD-959F-6A79-197D-2579E205A492}"/>
              </a:ext>
            </a:extLst>
          </p:cNvPr>
          <p:cNvSpPr/>
          <p:nvPr/>
        </p:nvSpPr>
        <p:spPr>
          <a:xfrm>
            <a:off x="6397264" y="1041155"/>
            <a:ext cx="3319821" cy="16773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Memory Diagram Area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876762-1BA7-58C6-C010-8E522E758AA4}"/>
              </a:ext>
            </a:extLst>
          </p:cNvPr>
          <p:cNvSpPr/>
          <p:nvPr/>
        </p:nvSpPr>
        <p:spPr>
          <a:xfrm>
            <a:off x="6484351" y="4662127"/>
            <a:ext cx="3081720" cy="1306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>
                <a:solidFill>
                  <a:schemeClr val="tx1"/>
                </a:solidFill>
              </a:rPr>
              <a:t>Output: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&gt;&gt;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8ECF0277-5981-77B1-5B96-F2108280D503}"/>
              </a:ext>
            </a:extLst>
          </p:cNvPr>
          <p:cNvSpPr/>
          <p:nvPr/>
        </p:nvSpPr>
        <p:spPr>
          <a:xfrm>
            <a:off x="9979365" y="2535135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BF5AFD-F4FB-41C1-3B8F-EEDC9E1D0AF9}"/>
              </a:ext>
            </a:extLst>
          </p:cNvPr>
          <p:cNvSpPr txBox="1"/>
          <p:nvPr/>
        </p:nvSpPr>
        <p:spPr>
          <a:xfrm>
            <a:off x="838200" y="3765755"/>
            <a:ext cx="472685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These diagrams are very helpful for understanding a program, we’ll be making them for an activity later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2ECE113-111A-48BA-80B8-F21DE6D0E9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1065660"/>
              </p:ext>
            </p:extLst>
          </p:nvPr>
        </p:nvGraphicFramePr>
        <p:xfrm>
          <a:off x="6683450" y="1544685"/>
          <a:ext cx="996771" cy="335120"/>
        </p:xfrm>
        <a:graphic>
          <a:graphicData uri="http://schemas.openxmlformats.org/drawingml/2006/table">
            <a:tbl>
              <a:tblPr/>
              <a:tblGrid>
                <a:gridCol w="272605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272605">
                  <a:extLst>
                    <a:ext uri="{9D8B030D-6E8A-4147-A177-3AD203B41FA5}">
                      <a16:colId xmlns:a16="http://schemas.microsoft.com/office/drawing/2014/main" val="3266323226"/>
                    </a:ext>
                  </a:extLst>
                </a:gridCol>
                <a:gridCol w="451561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351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FBAF853-80AD-C466-FA78-72EA38970A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574064"/>
              </p:ext>
            </p:extLst>
          </p:nvPr>
        </p:nvGraphicFramePr>
        <p:xfrm>
          <a:off x="8057174" y="1701952"/>
          <a:ext cx="996771" cy="335120"/>
        </p:xfrm>
        <a:graphic>
          <a:graphicData uri="http://schemas.openxmlformats.org/drawingml/2006/table">
            <a:tbl>
              <a:tblPr/>
              <a:tblGrid>
                <a:gridCol w="272605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272605">
                  <a:extLst>
                    <a:ext uri="{9D8B030D-6E8A-4147-A177-3AD203B41FA5}">
                      <a16:colId xmlns:a16="http://schemas.microsoft.com/office/drawing/2014/main" val="3266323226"/>
                    </a:ext>
                  </a:extLst>
                </a:gridCol>
                <a:gridCol w="451561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351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b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13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int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DC0D515-996F-9046-81FE-E7C7FF059800}"/>
              </a:ext>
            </a:extLst>
          </p:cNvPr>
          <p:cNvSpPr txBox="1"/>
          <p:nvPr/>
        </p:nvSpPr>
        <p:spPr>
          <a:xfrm>
            <a:off x="10404698" y="2209800"/>
            <a:ext cx="1324402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13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352118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Memory Diagrams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4190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Memory diagrams show the values of variables stored in memory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8221FD-959F-6A79-197D-2579E205A492}"/>
              </a:ext>
            </a:extLst>
          </p:cNvPr>
          <p:cNvSpPr/>
          <p:nvPr/>
        </p:nvSpPr>
        <p:spPr>
          <a:xfrm>
            <a:off x="6397264" y="1041155"/>
            <a:ext cx="3319821" cy="16773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Memory Diagram Area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876762-1BA7-58C6-C010-8E522E758AA4}"/>
              </a:ext>
            </a:extLst>
          </p:cNvPr>
          <p:cNvSpPr/>
          <p:nvPr/>
        </p:nvSpPr>
        <p:spPr>
          <a:xfrm>
            <a:off x="6484351" y="4662127"/>
            <a:ext cx="3081720" cy="1306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>
                <a:solidFill>
                  <a:schemeClr val="tx1"/>
                </a:solidFill>
              </a:rPr>
              <a:t>Output: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&gt;&gt;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8ECF0277-5981-77B1-5B96-F2108280D503}"/>
              </a:ext>
            </a:extLst>
          </p:cNvPr>
          <p:cNvSpPr/>
          <p:nvPr/>
        </p:nvSpPr>
        <p:spPr>
          <a:xfrm>
            <a:off x="9975490" y="2777116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2ECE113-111A-48BA-80B8-F21DE6D0E9C5}"/>
              </a:ext>
            </a:extLst>
          </p:cNvPr>
          <p:cNvGraphicFramePr>
            <a:graphicFrameLocks noGrp="1"/>
          </p:cNvGraphicFramePr>
          <p:nvPr/>
        </p:nvGraphicFramePr>
        <p:xfrm>
          <a:off x="6683450" y="1544685"/>
          <a:ext cx="996771" cy="335120"/>
        </p:xfrm>
        <a:graphic>
          <a:graphicData uri="http://schemas.openxmlformats.org/drawingml/2006/table">
            <a:tbl>
              <a:tblPr/>
              <a:tblGrid>
                <a:gridCol w="272605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272605">
                  <a:extLst>
                    <a:ext uri="{9D8B030D-6E8A-4147-A177-3AD203B41FA5}">
                      <a16:colId xmlns:a16="http://schemas.microsoft.com/office/drawing/2014/main" val="3266323226"/>
                    </a:ext>
                  </a:extLst>
                </a:gridCol>
                <a:gridCol w="451561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351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FBAF853-80AD-C466-FA78-72EA38970A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874632"/>
              </p:ext>
            </p:extLst>
          </p:nvPr>
        </p:nvGraphicFramePr>
        <p:xfrm>
          <a:off x="8057174" y="1701952"/>
          <a:ext cx="996771" cy="335120"/>
        </p:xfrm>
        <a:graphic>
          <a:graphicData uri="http://schemas.openxmlformats.org/drawingml/2006/table">
            <a:tbl>
              <a:tblPr/>
              <a:tblGrid>
                <a:gridCol w="272605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272605">
                  <a:extLst>
                    <a:ext uri="{9D8B030D-6E8A-4147-A177-3AD203B41FA5}">
                      <a16:colId xmlns:a16="http://schemas.microsoft.com/office/drawing/2014/main" val="3266323226"/>
                    </a:ext>
                  </a:extLst>
                </a:gridCol>
                <a:gridCol w="451561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351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E278B79-A03D-9902-294A-6C40EFD0D5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9364956"/>
              </p:ext>
            </p:extLst>
          </p:nvPr>
        </p:nvGraphicFramePr>
        <p:xfrm>
          <a:off x="6888931" y="2131570"/>
          <a:ext cx="996771" cy="335120"/>
        </p:xfrm>
        <a:graphic>
          <a:graphicData uri="http://schemas.openxmlformats.org/drawingml/2006/table">
            <a:tbl>
              <a:tblPr/>
              <a:tblGrid>
                <a:gridCol w="272605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272605">
                  <a:extLst>
                    <a:ext uri="{9D8B030D-6E8A-4147-A177-3AD203B41FA5}">
                      <a16:colId xmlns:a16="http://schemas.microsoft.com/office/drawing/2014/main" val="3266323226"/>
                    </a:ext>
                  </a:extLst>
                </a:gridCol>
                <a:gridCol w="451561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351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c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int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467E425D-D92E-0862-8F8F-6F3717FE8EC1}"/>
              </a:ext>
            </a:extLst>
          </p:cNvPr>
          <p:cNvSpPr txBox="1"/>
          <p:nvPr/>
        </p:nvSpPr>
        <p:spPr>
          <a:xfrm>
            <a:off x="10404698" y="2209800"/>
            <a:ext cx="1324402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13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909242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Memory Diagrams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4190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Memory diagrams show the values of variables stored in memory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8221FD-959F-6A79-197D-2579E205A492}"/>
              </a:ext>
            </a:extLst>
          </p:cNvPr>
          <p:cNvSpPr/>
          <p:nvPr/>
        </p:nvSpPr>
        <p:spPr>
          <a:xfrm>
            <a:off x="6397264" y="1041155"/>
            <a:ext cx="3319821" cy="16773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Memory Diagram Area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876762-1BA7-58C6-C010-8E522E758AA4}"/>
              </a:ext>
            </a:extLst>
          </p:cNvPr>
          <p:cNvSpPr/>
          <p:nvPr/>
        </p:nvSpPr>
        <p:spPr>
          <a:xfrm>
            <a:off x="6484351" y="4662127"/>
            <a:ext cx="3081720" cy="1306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>
                <a:solidFill>
                  <a:schemeClr val="tx1"/>
                </a:solidFill>
              </a:rPr>
              <a:t>Output: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&gt;&gt; </a:t>
            </a:r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25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&gt;&gt;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8ECF0277-5981-77B1-5B96-F2108280D503}"/>
              </a:ext>
            </a:extLst>
          </p:cNvPr>
          <p:cNvSpPr/>
          <p:nvPr/>
        </p:nvSpPr>
        <p:spPr>
          <a:xfrm>
            <a:off x="9975490" y="3105739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BF5AFD-F4FB-41C1-3B8F-EEDC9E1D0AF9}"/>
              </a:ext>
            </a:extLst>
          </p:cNvPr>
          <p:cNvSpPr txBox="1"/>
          <p:nvPr/>
        </p:nvSpPr>
        <p:spPr>
          <a:xfrm>
            <a:off x="838200" y="3765755"/>
            <a:ext cx="472685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Remember: in a python file, to see the value of a variable, you need to </a:t>
            </a:r>
            <a:r>
              <a:rPr lang="en-US" sz="3200" dirty="0">
                <a:latin typeface="Consolas" panose="020B0609020204030204" pitchFamily="49" charset="0"/>
              </a:rPr>
              <a:t>print</a:t>
            </a:r>
            <a:r>
              <a:rPr lang="en-US" sz="3200" dirty="0"/>
              <a:t> it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2ECE113-111A-48BA-80B8-F21DE6D0E9C5}"/>
              </a:ext>
            </a:extLst>
          </p:cNvPr>
          <p:cNvGraphicFramePr>
            <a:graphicFrameLocks noGrp="1"/>
          </p:cNvGraphicFramePr>
          <p:nvPr/>
        </p:nvGraphicFramePr>
        <p:xfrm>
          <a:off x="6683450" y="1544685"/>
          <a:ext cx="996771" cy="335120"/>
        </p:xfrm>
        <a:graphic>
          <a:graphicData uri="http://schemas.openxmlformats.org/drawingml/2006/table">
            <a:tbl>
              <a:tblPr/>
              <a:tblGrid>
                <a:gridCol w="272605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272605">
                  <a:extLst>
                    <a:ext uri="{9D8B030D-6E8A-4147-A177-3AD203B41FA5}">
                      <a16:colId xmlns:a16="http://schemas.microsoft.com/office/drawing/2014/main" val="3266323226"/>
                    </a:ext>
                  </a:extLst>
                </a:gridCol>
                <a:gridCol w="451561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351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FBAF853-80AD-C466-FA78-72EA38970ABE}"/>
              </a:ext>
            </a:extLst>
          </p:cNvPr>
          <p:cNvGraphicFramePr>
            <a:graphicFrameLocks noGrp="1"/>
          </p:cNvGraphicFramePr>
          <p:nvPr/>
        </p:nvGraphicFramePr>
        <p:xfrm>
          <a:off x="8057174" y="1701952"/>
          <a:ext cx="996771" cy="335120"/>
        </p:xfrm>
        <a:graphic>
          <a:graphicData uri="http://schemas.openxmlformats.org/drawingml/2006/table">
            <a:tbl>
              <a:tblPr/>
              <a:tblGrid>
                <a:gridCol w="272605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272605">
                  <a:extLst>
                    <a:ext uri="{9D8B030D-6E8A-4147-A177-3AD203B41FA5}">
                      <a16:colId xmlns:a16="http://schemas.microsoft.com/office/drawing/2014/main" val="3266323226"/>
                    </a:ext>
                  </a:extLst>
                </a:gridCol>
                <a:gridCol w="451561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351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E278B79-A03D-9902-294A-6C40EFD0D5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0431722"/>
              </p:ext>
            </p:extLst>
          </p:nvPr>
        </p:nvGraphicFramePr>
        <p:xfrm>
          <a:off x="6888931" y="2131570"/>
          <a:ext cx="996771" cy="335120"/>
        </p:xfrm>
        <a:graphic>
          <a:graphicData uri="http://schemas.openxmlformats.org/drawingml/2006/table">
            <a:tbl>
              <a:tblPr/>
              <a:tblGrid>
                <a:gridCol w="272605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272605">
                  <a:extLst>
                    <a:ext uri="{9D8B030D-6E8A-4147-A177-3AD203B41FA5}">
                      <a16:colId xmlns:a16="http://schemas.microsoft.com/office/drawing/2014/main" val="3266323226"/>
                    </a:ext>
                  </a:extLst>
                </a:gridCol>
                <a:gridCol w="451561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351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845E327B-BC61-9E71-887E-2B2C6654CFDD}"/>
              </a:ext>
            </a:extLst>
          </p:cNvPr>
          <p:cNvSpPr txBox="1"/>
          <p:nvPr/>
        </p:nvSpPr>
        <p:spPr>
          <a:xfrm>
            <a:off x="10404698" y="2209800"/>
            <a:ext cx="1324402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13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280443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Memory Diagrams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4190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Memory diagrams show the values of variables stored in memory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483025-83DD-D850-6EA2-1A154382D95C}"/>
              </a:ext>
            </a:extLst>
          </p:cNvPr>
          <p:cNvSpPr txBox="1"/>
          <p:nvPr/>
        </p:nvSpPr>
        <p:spPr>
          <a:xfrm>
            <a:off x="10404698" y="2209800"/>
            <a:ext cx="1324402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13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8221FD-959F-6A79-197D-2579E205A492}"/>
              </a:ext>
            </a:extLst>
          </p:cNvPr>
          <p:cNvSpPr/>
          <p:nvPr/>
        </p:nvSpPr>
        <p:spPr>
          <a:xfrm>
            <a:off x="6397264" y="1041155"/>
            <a:ext cx="3319821" cy="16773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Memory Diagram Area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876762-1BA7-58C6-C010-8E522E758AA4}"/>
              </a:ext>
            </a:extLst>
          </p:cNvPr>
          <p:cNvSpPr/>
          <p:nvPr/>
        </p:nvSpPr>
        <p:spPr>
          <a:xfrm>
            <a:off x="6484351" y="4662127"/>
            <a:ext cx="3081720" cy="1306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>
                <a:solidFill>
                  <a:schemeClr val="tx1"/>
                </a:solidFill>
              </a:rPr>
              <a:t>Output: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&gt;&gt; 25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&gt;&gt;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BF5AFD-F4FB-41C1-3B8F-EEDC9E1D0AF9}"/>
              </a:ext>
            </a:extLst>
          </p:cNvPr>
          <p:cNvSpPr txBox="1"/>
          <p:nvPr/>
        </p:nvSpPr>
        <p:spPr>
          <a:xfrm>
            <a:off x="838200" y="3765755"/>
            <a:ext cx="47268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Notice: c is not recalculated. It stays until c is </a:t>
            </a:r>
            <a:r>
              <a:rPr lang="en-US" sz="3200" b="1" dirty="0"/>
              <a:t>assigned</a:t>
            </a:r>
            <a:r>
              <a:rPr lang="en-US" sz="3200" dirty="0"/>
              <a:t> to a new value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2ECE113-111A-48BA-80B8-F21DE6D0E9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2089607"/>
              </p:ext>
            </p:extLst>
          </p:nvPr>
        </p:nvGraphicFramePr>
        <p:xfrm>
          <a:off x="6683450" y="1544685"/>
          <a:ext cx="1202253" cy="335120"/>
        </p:xfrm>
        <a:graphic>
          <a:graphicData uri="http://schemas.openxmlformats.org/drawingml/2006/table">
            <a:tbl>
              <a:tblPr/>
              <a:tblGrid>
                <a:gridCol w="328802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328802">
                  <a:extLst>
                    <a:ext uri="{9D8B030D-6E8A-4147-A177-3AD203B41FA5}">
                      <a16:colId xmlns:a16="http://schemas.microsoft.com/office/drawing/2014/main" val="3266323226"/>
                    </a:ext>
                  </a:extLst>
                </a:gridCol>
                <a:gridCol w="544649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351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-1.5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float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FBAF853-80AD-C466-FA78-72EA38970ABE}"/>
              </a:ext>
            </a:extLst>
          </p:cNvPr>
          <p:cNvGraphicFramePr>
            <a:graphicFrameLocks noGrp="1"/>
          </p:cNvGraphicFramePr>
          <p:nvPr/>
        </p:nvGraphicFramePr>
        <p:xfrm>
          <a:off x="8057174" y="1701952"/>
          <a:ext cx="996771" cy="335120"/>
        </p:xfrm>
        <a:graphic>
          <a:graphicData uri="http://schemas.openxmlformats.org/drawingml/2006/table">
            <a:tbl>
              <a:tblPr/>
              <a:tblGrid>
                <a:gridCol w="272605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272605">
                  <a:extLst>
                    <a:ext uri="{9D8B030D-6E8A-4147-A177-3AD203B41FA5}">
                      <a16:colId xmlns:a16="http://schemas.microsoft.com/office/drawing/2014/main" val="3266323226"/>
                    </a:ext>
                  </a:extLst>
                </a:gridCol>
                <a:gridCol w="451561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351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E278B79-A03D-9902-294A-6C40EFD0D501}"/>
              </a:ext>
            </a:extLst>
          </p:cNvPr>
          <p:cNvGraphicFramePr>
            <a:graphicFrameLocks noGrp="1"/>
          </p:cNvGraphicFramePr>
          <p:nvPr/>
        </p:nvGraphicFramePr>
        <p:xfrm>
          <a:off x="6888931" y="2131570"/>
          <a:ext cx="996771" cy="335120"/>
        </p:xfrm>
        <a:graphic>
          <a:graphicData uri="http://schemas.openxmlformats.org/drawingml/2006/table">
            <a:tbl>
              <a:tblPr/>
              <a:tblGrid>
                <a:gridCol w="272605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272605">
                  <a:extLst>
                    <a:ext uri="{9D8B030D-6E8A-4147-A177-3AD203B41FA5}">
                      <a16:colId xmlns:a16="http://schemas.microsoft.com/office/drawing/2014/main" val="3266323226"/>
                    </a:ext>
                  </a:extLst>
                </a:gridCol>
                <a:gridCol w="451561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351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sp>
        <p:nvSpPr>
          <p:cNvPr id="10" name="Arrow: Right 9">
            <a:extLst>
              <a:ext uri="{FF2B5EF4-FFF2-40B4-BE49-F238E27FC236}">
                <a16:creationId xmlns:a16="http://schemas.microsoft.com/office/drawing/2014/main" id="{31FF112C-070A-DED2-E55B-A09C6796AF24}"/>
              </a:ext>
            </a:extLst>
          </p:cNvPr>
          <p:cNvSpPr/>
          <p:nvPr/>
        </p:nvSpPr>
        <p:spPr>
          <a:xfrm>
            <a:off x="9975490" y="3383551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0855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Memory Diagrams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4190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Memory diagrams show the values of variables stored in memory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483025-83DD-D850-6EA2-1A154382D95C}"/>
              </a:ext>
            </a:extLst>
          </p:cNvPr>
          <p:cNvSpPr txBox="1"/>
          <p:nvPr/>
        </p:nvSpPr>
        <p:spPr>
          <a:xfrm>
            <a:off x="10404698" y="2209800"/>
            <a:ext cx="1324402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13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8221FD-959F-6A79-197D-2579E205A492}"/>
              </a:ext>
            </a:extLst>
          </p:cNvPr>
          <p:cNvSpPr/>
          <p:nvPr/>
        </p:nvSpPr>
        <p:spPr>
          <a:xfrm>
            <a:off x="6397264" y="1041155"/>
            <a:ext cx="3319821" cy="16773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Memory Diagram Area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876762-1BA7-58C6-C010-8E522E758AA4}"/>
              </a:ext>
            </a:extLst>
          </p:cNvPr>
          <p:cNvSpPr/>
          <p:nvPr/>
        </p:nvSpPr>
        <p:spPr>
          <a:xfrm>
            <a:off x="6484351" y="4662127"/>
            <a:ext cx="3081720" cy="1306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>
                <a:solidFill>
                  <a:schemeClr val="tx1"/>
                </a:solidFill>
              </a:rPr>
              <a:t>Output: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&gt;&gt; 25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&gt;&gt;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BF5AFD-F4FB-41C1-3B8F-EEDC9E1D0AF9}"/>
              </a:ext>
            </a:extLst>
          </p:cNvPr>
          <p:cNvSpPr txBox="1"/>
          <p:nvPr/>
        </p:nvSpPr>
        <p:spPr>
          <a:xfrm>
            <a:off x="838200" y="3765755"/>
            <a:ext cx="47268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 is now </a:t>
            </a:r>
            <a:r>
              <a:rPr lang="en-US" sz="3200" b="1" dirty="0"/>
              <a:t>assigned </a:t>
            </a:r>
            <a:r>
              <a:rPr lang="en-US" sz="3200" dirty="0"/>
              <a:t>the value of -14.5. This is a float, so c’s type changes too</a:t>
            </a:r>
            <a:endParaRPr lang="en-US" sz="3200" b="1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2ECE113-111A-48BA-80B8-F21DE6D0E9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4964145"/>
              </p:ext>
            </p:extLst>
          </p:nvPr>
        </p:nvGraphicFramePr>
        <p:xfrm>
          <a:off x="6683450" y="1544685"/>
          <a:ext cx="1202253" cy="335120"/>
        </p:xfrm>
        <a:graphic>
          <a:graphicData uri="http://schemas.openxmlformats.org/drawingml/2006/table">
            <a:tbl>
              <a:tblPr/>
              <a:tblGrid>
                <a:gridCol w="328802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328802">
                  <a:extLst>
                    <a:ext uri="{9D8B030D-6E8A-4147-A177-3AD203B41FA5}">
                      <a16:colId xmlns:a16="http://schemas.microsoft.com/office/drawing/2014/main" val="3266323226"/>
                    </a:ext>
                  </a:extLst>
                </a:gridCol>
                <a:gridCol w="544649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351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-1.5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float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FBAF853-80AD-C466-FA78-72EA38970ABE}"/>
              </a:ext>
            </a:extLst>
          </p:cNvPr>
          <p:cNvGraphicFramePr>
            <a:graphicFrameLocks noGrp="1"/>
          </p:cNvGraphicFramePr>
          <p:nvPr/>
        </p:nvGraphicFramePr>
        <p:xfrm>
          <a:off x="8057174" y="1701952"/>
          <a:ext cx="996771" cy="335120"/>
        </p:xfrm>
        <a:graphic>
          <a:graphicData uri="http://schemas.openxmlformats.org/drawingml/2006/table">
            <a:tbl>
              <a:tblPr/>
              <a:tblGrid>
                <a:gridCol w="272605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272605">
                  <a:extLst>
                    <a:ext uri="{9D8B030D-6E8A-4147-A177-3AD203B41FA5}">
                      <a16:colId xmlns:a16="http://schemas.microsoft.com/office/drawing/2014/main" val="3266323226"/>
                    </a:ext>
                  </a:extLst>
                </a:gridCol>
                <a:gridCol w="451561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351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E278B79-A03D-9902-294A-6C40EFD0D5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7709189"/>
              </p:ext>
            </p:extLst>
          </p:nvPr>
        </p:nvGraphicFramePr>
        <p:xfrm>
          <a:off x="6888931" y="2131570"/>
          <a:ext cx="1468488" cy="335120"/>
        </p:xfrm>
        <a:graphic>
          <a:graphicData uri="http://schemas.openxmlformats.org/drawingml/2006/table">
            <a:tbl>
              <a:tblPr/>
              <a:tblGrid>
                <a:gridCol w="298450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504778">
                  <a:extLst>
                    <a:ext uri="{9D8B030D-6E8A-4147-A177-3AD203B41FA5}">
                      <a16:colId xmlns:a16="http://schemas.microsoft.com/office/drawing/2014/main" val="3266323226"/>
                    </a:ext>
                  </a:extLst>
                </a:gridCol>
                <a:gridCol w="665260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351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-14.5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float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sp>
        <p:nvSpPr>
          <p:cNvPr id="10" name="Arrow: Right 9">
            <a:extLst>
              <a:ext uri="{FF2B5EF4-FFF2-40B4-BE49-F238E27FC236}">
                <a16:creationId xmlns:a16="http://schemas.microsoft.com/office/drawing/2014/main" id="{31FF112C-070A-DED2-E55B-A09C6796AF24}"/>
              </a:ext>
            </a:extLst>
          </p:cNvPr>
          <p:cNvSpPr/>
          <p:nvPr/>
        </p:nvSpPr>
        <p:spPr>
          <a:xfrm>
            <a:off x="9975490" y="3626849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4399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Memory Diagrams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4190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Memory diagrams show the values of variables stored in memory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483025-83DD-D850-6EA2-1A154382D95C}"/>
              </a:ext>
            </a:extLst>
          </p:cNvPr>
          <p:cNvSpPr txBox="1"/>
          <p:nvPr/>
        </p:nvSpPr>
        <p:spPr>
          <a:xfrm>
            <a:off x="10404698" y="2209800"/>
            <a:ext cx="1324402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13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8221FD-959F-6A79-197D-2579E205A492}"/>
              </a:ext>
            </a:extLst>
          </p:cNvPr>
          <p:cNvSpPr/>
          <p:nvPr/>
        </p:nvSpPr>
        <p:spPr>
          <a:xfrm>
            <a:off x="6397264" y="1041155"/>
            <a:ext cx="3319821" cy="16773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Memory Diagram Area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876762-1BA7-58C6-C010-8E522E758AA4}"/>
              </a:ext>
            </a:extLst>
          </p:cNvPr>
          <p:cNvSpPr/>
          <p:nvPr/>
        </p:nvSpPr>
        <p:spPr>
          <a:xfrm>
            <a:off x="6484351" y="4662127"/>
            <a:ext cx="3081720" cy="1306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>
                <a:solidFill>
                  <a:schemeClr val="tx1"/>
                </a:solidFill>
              </a:rPr>
              <a:t>Output: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&gt;&gt; 25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&gt;&gt; </a:t>
            </a:r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-14.5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&gt;&gt;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2ECE113-111A-48BA-80B8-F21DE6D0E9C5}"/>
              </a:ext>
            </a:extLst>
          </p:cNvPr>
          <p:cNvGraphicFramePr>
            <a:graphicFrameLocks noGrp="1"/>
          </p:cNvGraphicFramePr>
          <p:nvPr/>
        </p:nvGraphicFramePr>
        <p:xfrm>
          <a:off x="6683450" y="1544685"/>
          <a:ext cx="1202253" cy="335120"/>
        </p:xfrm>
        <a:graphic>
          <a:graphicData uri="http://schemas.openxmlformats.org/drawingml/2006/table">
            <a:tbl>
              <a:tblPr/>
              <a:tblGrid>
                <a:gridCol w="328802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328802">
                  <a:extLst>
                    <a:ext uri="{9D8B030D-6E8A-4147-A177-3AD203B41FA5}">
                      <a16:colId xmlns:a16="http://schemas.microsoft.com/office/drawing/2014/main" val="3266323226"/>
                    </a:ext>
                  </a:extLst>
                </a:gridCol>
                <a:gridCol w="544649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351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-1.5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float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FBAF853-80AD-C466-FA78-72EA38970ABE}"/>
              </a:ext>
            </a:extLst>
          </p:cNvPr>
          <p:cNvGraphicFramePr>
            <a:graphicFrameLocks noGrp="1"/>
          </p:cNvGraphicFramePr>
          <p:nvPr/>
        </p:nvGraphicFramePr>
        <p:xfrm>
          <a:off x="8057174" y="1701952"/>
          <a:ext cx="996771" cy="335120"/>
        </p:xfrm>
        <a:graphic>
          <a:graphicData uri="http://schemas.openxmlformats.org/drawingml/2006/table">
            <a:tbl>
              <a:tblPr/>
              <a:tblGrid>
                <a:gridCol w="272605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272605">
                  <a:extLst>
                    <a:ext uri="{9D8B030D-6E8A-4147-A177-3AD203B41FA5}">
                      <a16:colId xmlns:a16="http://schemas.microsoft.com/office/drawing/2014/main" val="3266323226"/>
                    </a:ext>
                  </a:extLst>
                </a:gridCol>
                <a:gridCol w="451561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351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E278B79-A03D-9902-294A-6C40EFD0D5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2926563"/>
              </p:ext>
            </p:extLst>
          </p:nvPr>
        </p:nvGraphicFramePr>
        <p:xfrm>
          <a:off x="6888931" y="2131570"/>
          <a:ext cx="1468488" cy="335120"/>
        </p:xfrm>
        <a:graphic>
          <a:graphicData uri="http://schemas.openxmlformats.org/drawingml/2006/table">
            <a:tbl>
              <a:tblPr/>
              <a:tblGrid>
                <a:gridCol w="298450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504778">
                  <a:extLst>
                    <a:ext uri="{9D8B030D-6E8A-4147-A177-3AD203B41FA5}">
                      <a16:colId xmlns:a16="http://schemas.microsoft.com/office/drawing/2014/main" val="3266323226"/>
                    </a:ext>
                  </a:extLst>
                </a:gridCol>
                <a:gridCol w="665260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351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-14.5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float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sp>
        <p:nvSpPr>
          <p:cNvPr id="10" name="Arrow: Right 9">
            <a:extLst>
              <a:ext uri="{FF2B5EF4-FFF2-40B4-BE49-F238E27FC236}">
                <a16:creationId xmlns:a16="http://schemas.microsoft.com/office/drawing/2014/main" id="{31FF112C-070A-DED2-E55B-A09C6796AF24}"/>
              </a:ext>
            </a:extLst>
          </p:cNvPr>
          <p:cNvSpPr/>
          <p:nvPr/>
        </p:nvSpPr>
        <p:spPr>
          <a:xfrm>
            <a:off x="9975490" y="3943649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6099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 fontScale="90000"/>
          </a:bodyPr>
          <a:lstStyle/>
          <a:p>
            <a:r>
              <a:rPr lang="en-US" dirty="0"/>
              <a:t>Creating a Memory Diagram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70286" y="2985570"/>
            <a:ext cx="3472413" cy="71965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0640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Create a Memory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Create a Memory diagram for each point with an arrow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Remember, an int * str = string repeated that number of times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When done, compare with a neighbor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48147F-CBC7-5E99-9D41-8728ECB8EA21}"/>
              </a:ext>
            </a:extLst>
          </p:cNvPr>
          <p:cNvSpPr txBox="1"/>
          <p:nvPr/>
        </p:nvSpPr>
        <p:spPr>
          <a:xfrm>
            <a:off x="7885471" y="1514168"/>
            <a:ext cx="4128053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DE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de-DE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de-DE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endParaRPr lang="de-DE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de-DE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de-DE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de-DE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de-DE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de-DE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de-DE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de-DE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'Milk'</a:t>
            </a:r>
            <a:endParaRPr lang="de-DE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de-DE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de-DE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de-DE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de-DE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de-DE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</a:t>
            </a:r>
            <a:endParaRPr lang="de-DE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de-DE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de-DE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de-DE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</a:t>
            </a:r>
            <a:endParaRPr lang="de-DE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de-DE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de-DE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de-DE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'Eggs'</a:t>
            </a:r>
            <a:r>
              <a:rPr lang="de-DE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(</a:t>
            </a:r>
            <a:r>
              <a:rPr lang="de-DE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de-DE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de-DE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de-DE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799D6DC-6F76-6E7A-3B07-B2CA7DD67D18}"/>
              </a:ext>
            </a:extLst>
          </p:cNvPr>
          <p:cNvSpPr/>
          <p:nvPr/>
        </p:nvSpPr>
        <p:spPr>
          <a:xfrm>
            <a:off x="7374194" y="2664542"/>
            <a:ext cx="589936" cy="373626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60E8BB4-B9F0-2337-B165-D2AFCF30E623}"/>
              </a:ext>
            </a:extLst>
          </p:cNvPr>
          <p:cNvSpPr/>
          <p:nvPr/>
        </p:nvSpPr>
        <p:spPr>
          <a:xfrm>
            <a:off x="7374194" y="3093886"/>
            <a:ext cx="589936" cy="373626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A8641BDF-C259-6819-FA8B-E4DAE17C0963}"/>
              </a:ext>
            </a:extLst>
          </p:cNvPr>
          <p:cNvSpPr/>
          <p:nvPr/>
        </p:nvSpPr>
        <p:spPr>
          <a:xfrm>
            <a:off x="7374194" y="3523230"/>
            <a:ext cx="589936" cy="373626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068910B2-D2AA-5DC3-F76A-9AC3BA11E8E5}"/>
              </a:ext>
            </a:extLst>
          </p:cNvPr>
          <p:cNvSpPr/>
          <p:nvPr/>
        </p:nvSpPr>
        <p:spPr>
          <a:xfrm>
            <a:off x="7364362" y="3952574"/>
            <a:ext cx="589936" cy="373626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4</a:t>
            </a:r>
          </a:p>
        </p:txBody>
      </p:sp>
      <p:pic>
        <p:nvPicPr>
          <p:cNvPr id="12" name="Picture 11" descr="A picture containing fresh, vegetable">
            <a:extLst>
              <a:ext uri="{FF2B5EF4-FFF2-40B4-BE49-F238E27FC236}">
                <a16:creationId xmlns:a16="http://schemas.microsoft.com/office/drawing/2014/main" id="{A74D7187-E6C9-D822-378B-5442F2F5C8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4427" y="4381918"/>
            <a:ext cx="3289086" cy="2186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2299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Naming Variables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70286" y="2985570"/>
            <a:ext cx="3472413" cy="71965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9452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Variable names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variable’s label is called its </a:t>
            </a:r>
            <a:r>
              <a:rPr lang="en-US" sz="3200" b="1" dirty="0"/>
              <a:t>name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It must start with a letter or an underscore ‘_’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Can only contain numbers, letters, and underscores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Names are Case Sensitive</a:t>
            </a:r>
          </a:p>
          <a:p>
            <a:pPr lvl="1"/>
            <a:r>
              <a:rPr lang="en-US" sz="2800" dirty="0"/>
              <a:t>‘Jerry’ is not ‘jerry’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78400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5E29E-0DB1-A83C-E2A0-20EFC2A0C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Learning Goals Slide</a:t>
            </a:r>
          </a:p>
        </p:txBody>
      </p:sp>
      <p:pic>
        <p:nvPicPr>
          <p:cNvPr id="6" name="Picture 5" descr="A picture containing a sticky note that says &quot;To do&quot;">
            <a:extLst>
              <a:ext uri="{FF2B5EF4-FFF2-40B4-BE49-F238E27FC236}">
                <a16:creationId xmlns:a16="http://schemas.microsoft.com/office/drawing/2014/main" id="{D08F58A1-8D54-6135-4224-DCD32024E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78412"/>
            <a:ext cx="5181600" cy="3445764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01F96-018B-B2EC-3ED3-CB77F76AED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Logic and Objects</a:t>
            </a:r>
          </a:p>
          <a:p>
            <a:pPr marL="457200" lvl="1" indent="0">
              <a:buNone/>
            </a:pPr>
            <a:r>
              <a:rPr lang="en-US" sz="2800" dirty="0"/>
              <a:t>What makes a program</a:t>
            </a:r>
          </a:p>
          <a:p>
            <a:pPr marL="0" indent="0">
              <a:buNone/>
            </a:pPr>
            <a:r>
              <a:rPr lang="en-US" dirty="0"/>
              <a:t>Variables</a:t>
            </a:r>
          </a:p>
          <a:p>
            <a:pPr marL="457200" lvl="1" indent="0">
              <a:buNone/>
            </a:pPr>
            <a:r>
              <a:rPr lang="en-US" sz="2800" dirty="0"/>
              <a:t>Storing something for later</a:t>
            </a:r>
          </a:p>
          <a:p>
            <a:pPr marL="0" indent="0">
              <a:buNone/>
            </a:pPr>
            <a:r>
              <a:rPr lang="en-US" dirty="0"/>
              <a:t>Memory Diagrams</a:t>
            </a:r>
          </a:p>
          <a:p>
            <a:pPr marL="457200" lvl="1" indent="0">
              <a:buNone/>
            </a:pPr>
            <a:r>
              <a:rPr lang="en-US" sz="2800" dirty="0"/>
              <a:t>How to make and read them</a:t>
            </a:r>
          </a:p>
          <a:p>
            <a:pPr marL="0" indent="0">
              <a:buNone/>
            </a:pPr>
            <a:r>
              <a:rPr lang="en-US" dirty="0"/>
              <a:t>Input Function</a:t>
            </a:r>
          </a:p>
          <a:p>
            <a:pPr marL="457200" lvl="1" indent="0">
              <a:buNone/>
            </a:pPr>
            <a:r>
              <a:rPr lang="en-US" sz="2800" dirty="0"/>
              <a:t>What is it? How do I use it?</a:t>
            </a:r>
          </a:p>
        </p:txBody>
      </p:sp>
    </p:spTree>
    <p:extLst>
      <p:ext uri="{BB962C8B-B14F-4D97-AF65-F5344CB8AC3E}">
        <p14:creationId xmlns:p14="http://schemas.microsoft.com/office/powerpoint/2010/main" val="23726820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Variable names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variable’s label is called its </a:t>
            </a:r>
            <a:r>
              <a:rPr lang="en-US" sz="3200" b="1" dirty="0"/>
              <a:t>name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It must start with a letter or an underscore ‘_’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Can only contain numbers, letters, and underscores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Names are Case Sensitive</a:t>
            </a:r>
          </a:p>
          <a:p>
            <a:pPr lvl="1"/>
            <a:r>
              <a:rPr lang="en-US" sz="2800" dirty="0"/>
              <a:t>‘Jerry’ is not ‘jerry’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257E94-B989-111C-484D-349283428BF4}"/>
              </a:ext>
            </a:extLst>
          </p:cNvPr>
          <p:cNvSpPr txBox="1"/>
          <p:nvPr/>
        </p:nvSpPr>
        <p:spPr>
          <a:xfrm>
            <a:off x="6685937" y="206477"/>
            <a:ext cx="444287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Which of the following are Invalid variable names?</a:t>
            </a:r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sz="3600" dirty="0"/>
              <a:t>pen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600" dirty="0"/>
              <a:t>Pineapple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600" dirty="0"/>
              <a:t>_apple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600" dirty="0"/>
              <a:t>pen_2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600" dirty="0"/>
              <a:t>2_pen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600" dirty="0"/>
              <a:t>Apple’s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600" dirty="0"/>
              <a:t>apples?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600" dirty="0"/>
              <a:t>APPLES!!!!</a:t>
            </a:r>
          </a:p>
        </p:txBody>
      </p:sp>
    </p:spTree>
    <p:extLst>
      <p:ext uri="{BB962C8B-B14F-4D97-AF65-F5344CB8AC3E}">
        <p14:creationId xmlns:p14="http://schemas.microsoft.com/office/powerpoint/2010/main" val="16504408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Variable names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variable’s label is called its </a:t>
            </a:r>
            <a:r>
              <a:rPr lang="en-US" sz="3200" b="1" dirty="0"/>
              <a:t>name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It must start with a letter or an underscore ‘_’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Can only contain numbers, letters, and underscores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Names are Case Sensitive</a:t>
            </a:r>
          </a:p>
          <a:p>
            <a:pPr lvl="1"/>
            <a:r>
              <a:rPr lang="en-US" sz="2800" dirty="0"/>
              <a:t>‘</a:t>
            </a:r>
            <a:r>
              <a:rPr lang="en-US" sz="2800" dirty="0">
                <a:latin typeface="Consolas" panose="020B0609020204030204" pitchFamily="49" charset="0"/>
              </a:rPr>
              <a:t>Jerry</a:t>
            </a:r>
            <a:r>
              <a:rPr lang="en-US" sz="2800" dirty="0"/>
              <a:t>’ is not ‘</a:t>
            </a:r>
            <a:r>
              <a:rPr lang="en-US" sz="2800" dirty="0">
                <a:latin typeface="Consolas" panose="020B0609020204030204" pitchFamily="49" charset="0"/>
              </a:rPr>
              <a:t>jerry</a:t>
            </a:r>
            <a:r>
              <a:rPr lang="en-US" sz="2800" dirty="0"/>
              <a:t>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257E94-B989-111C-484D-349283428BF4}"/>
              </a:ext>
            </a:extLst>
          </p:cNvPr>
          <p:cNvSpPr txBox="1"/>
          <p:nvPr/>
        </p:nvSpPr>
        <p:spPr>
          <a:xfrm>
            <a:off x="6685937" y="206477"/>
            <a:ext cx="444287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Which of the following are Invalid variable names?</a:t>
            </a:r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sz="3600" dirty="0"/>
              <a:t>pen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600" dirty="0"/>
              <a:t>Pineapple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600" dirty="0"/>
              <a:t>_apple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600" dirty="0"/>
              <a:t>pen_2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600" dirty="0">
                <a:solidFill>
                  <a:srgbClr val="FF0000"/>
                </a:solidFill>
              </a:rPr>
              <a:t>2_pen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600" dirty="0">
                <a:solidFill>
                  <a:srgbClr val="FF0000"/>
                </a:solidFill>
              </a:rPr>
              <a:t>Apple’s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600" dirty="0">
                <a:solidFill>
                  <a:srgbClr val="FF0000"/>
                </a:solidFill>
              </a:rPr>
              <a:t>apples?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600" dirty="0">
                <a:solidFill>
                  <a:srgbClr val="FF0000"/>
                </a:solidFill>
              </a:rPr>
              <a:t>APPLES!!!!</a:t>
            </a:r>
          </a:p>
        </p:txBody>
      </p:sp>
    </p:spTree>
    <p:extLst>
      <p:ext uri="{BB962C8B-B14F-4D97-AF65-F5344CB8AC3E}">
        <p14:creationId xmlns:p14="http://schemas.microsoft.com/office/powerpoint/2010/main" val="6799207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Variable names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9864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You should have a variable’s name describe the value it holds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24C9C1-CDEA-2EFD-96A4-D70ADB02FF62}"/>
              </a:ext>
            </a:extLst>
          </p:cNvPr>
          <p:cNvSpPr txBox="1"/>
          <p:nvPr/>
        </p:nvSpPr>
        <p:spPr>
          <a:xfrm>
            <a:off x="838200" y="2812026"/>
            <a:ext cx="936025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'What is your name? 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favorite_num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'What is your favorite number? 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fav_num_int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favorite_num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fav_num_squared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fav_num_int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**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82F46DD-F332-48E6-3EDA-F38C800AD76E}"/>
              </a:ext>
            </a:extLst>
          </p:cNvPr>
          <p:cNvSpPr txBox="1">
            <a:spLocks/>
          </p:cNvSpPr>
          <p:nvPr/>
        </p:nvSpPr>
        <p:spPr>
          <a:xfrm>
            <a:off x="4673177" y="4759606"/>
            <a:ext cx="5525278" cy="9864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dirty="0"/>
              <a:t>This way, it’s easier to tell what value each variable has!</a:t>
            </a:r>
          </a:p>
        </p:txBody>
      </p:sp>
    </p:spTree>
    <p:extLst>
      <p:ext uri="{BB962C8B-B14F-4D97-AF65-F5344CB8AC3E}">
        <p14:creationId xmlns:p14="http://schemas.microsoft.com/office/powerpoint/2010/main" val="38859679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The input Function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70286" y="2985570"/>
            <a:ext cx="3472413" cy="71965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2651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4407" y="1442166"/>
            <a:ext cx="5346290" cy="11240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The </a:t>
            </a:r>
            <a:r>
              <a:rPr lang="en-US" sz="3200" dirty="0">
                <a:latin typeface="Consolas" panose="020B0609020204030204" pitchFamily="49" charset="0"/>
              </a:rPr>
              <a:t>input</a:t>
            </a:r>
            <a:r>
              <a:rPr lang="en-US" sz="3200" dirty="0"/>
              <a:t> function allows you to get input from the terminal.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637A89-6B92-8FBD-4EC1-6D1F8A1AD044}"/>
              </a:ext>
            </a:extLst>
          </p:cNvPr>
          <p:cNvSpPr txBox="1"/>
          <p:nvPr/>
        </p:nvSpPr>
        <p:spPr>
          <a:xfrm>
            <a:off x="5820697" y="2181200"/>
            <a:ext cx="609600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'What is your name? 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'Hello 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6D06C5-E19F-F28C-D9FC-791C5779BF2F}"/>
              </a:ext>
            </a:extLst>
          </p:cNvPr>
          <p:cNvSpPr/>
          <p:nvPr/>
        </p:nvSpPr>
        <p:spPr>
          <a:xfrm>
            <a:off x="6752292" y="3617835"/>
            <a:ext cx="4232810" cy="1306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>
                <a:solidFill>
                  <a:schemeClr val="tx1"/>
                </a:solidFill>
              </a:rPr>
              <a:t>Output: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What is your name? </a:t>
            </a:r>
            <a:r>
              <a:rPr lang="en-US" sz="2000" dirty="0">
                <a:solidFill>
                  <a:srgbClr val="FF0000"/>
                </a:solidFill>
              </a:rPr>
              <a:t>Wall-E</a:t>
            </a:r>
          </a:p>
          <a:p>
            <a:r>
              <a:rPr lang="en-US" sz="2000" dirty="0">
                <a:solidFill>
                  <a:schemeClr val="tx1"/>
                </a:solidFill>
              </a:rPr>
              <a:t>Hello Wall-E</a:t>
            </a:r>
            <a:endParaRPr lang="en-US" sz="20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591519-A76E-D2D2-44F6-FF761DF5C3F9}"/>
              </a:ext>
            </a:extLst>
          </p:cNvPr>
          <p:cNvSpPr txBox="1"/>
          <p:nvPr/>
        </p:nvSpPr>
        <p:spPr>
          <a:xfrm>
            <a:off x="474407" y="2566219"/>
            <a:ext cx="477126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3200" dirty="0"/>
              <a:t>The string inside the </a:t>
            </a:r>
            <a:r>
              <a:rPr lang="en-US" sz="3200" dirty="0">
                <a:latin typeface="Consolas" panose="020B0609020204030204" pitchFamily="49" charset="0"/>
              </a:rPr>
              <a:t>input</a:t>
            </a:r>
            <a:r>
              <a:rPr lang="en-US" sz="3200" dirty="0"/>
              <a:t>’s parenthesis is printed, then the user can type in a value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 result is assigned to the variable ‘</a:t>
            </a:r>
            <a:r>
              <a:rPr lang="en-US" sz="3200" dirty="0">
                <a:latin typeface="Consolas" panose="020B0609020204030204" pitchFamily="49" charset="0"/>
              </a:rPr>
              <a:t>name</a:t>
            </a:r>
            <a:r>
              <a:rPr lang="en-US" sz="3200" dirty="0"/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36279871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4407" y="1442166"/>
            <a:ext cx="5346290" cy="11240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The </a:t>
            </a:r>
            <a:r>
              <a:rPr lang="en-US" sz="3200" dirty="0">
                <a:latin typeface="Consolas" panose="020B0609020204030204" pitchFamily="49" charset="0"/>
              </a:rPr>
              <a:t>input</a:t>
            </a:r>
            <a:r>
              <a:rPr lang="en-US" sz="3200" dirty="0"/>
              <a:t> function allows you to get input from the terminal.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637A89-6B92-8FBD-4EC1-6D1F8A1AD044}"/>
              </a:ext>
            </a:extLst>
          </p:cNvPr>
          <p:cNvSpPr txBox="1"/>
          <p:nvPr/>
        </p:nvSpPr>
        <p:spPr>
          <a:xfrm>
            <a:off x="5820697" y="2181200"/>
            <a:ext cx="609600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'How many Moos? 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"Moo 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6D06C5-E19F-F28C-D9FC-791C5779BF2F}"/>
              </a:ext>
            </a:extLst>
          </p:cNvPr>
          <p:cNvSpPr/>
          <p:nvPr/>
        </p:nvSpPr>
        <p:spPr>
          <a:xfrm>
            <a:off x="6752292" y="3617835"/>
            <a:ext cx="4232810" cy="13062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>
                <a:solidFill>
                  <a:schemeClr val="tx1"/>
                </a:solidFill>
              </a:rPr>
              <a:t>Output: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How many Moos? </a:t>
            </a:r>
            <a:r>
              <a:rPr lang="en-US" sz="2000" dirty="0">
                <a:solidFill>
                  <a:srgbClr val="FF0000"/>
                </a:solidFill>
              </a:rPr>
              <a:t>5</a:t>
            </a:r>
          </a:p>
          <a:p>
            <a:r>
              <a:rPr lang="en-US" sz="2000" dirty="0">
                <a:solidFill>
                  <a:schemeClr val="tx1"/>
                </a:solidFill>
              </a:rPr>
              <a:t>Moo </a:t>
            </a:r>
            <a:r>
              <a:rPr lang="en-US" sz="2000" dirty="0" err="1">
                <a:solidFill>
                  <a:schemeClr val="tx1"/>
                </a:solidFill>
              </a:rPr>
              <a:t>Moo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Moo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Moo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Moo</a:t>
            </a:r>
            <a:endParaRPr lang="en-US" sz="20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591519-A76E-D2D2-44F6-FF761DF5C3F9}"/>
              </a:ext>
            </a:extLst>
          </p:cNvPr>
          <p:cNvSpPr txBox="1"/>
          <p:nvPr/>
        </p:nvSpPr>
        <p:spPr>
          <a:xfrm>
            <a:off x="474407" y="2566219"/>
            <a:ext cx="477126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3200" dirty="0"/>
              <a:t>The result of the input function is a </a:t>
            </a:r>
            <a:r>
              <a:rPr lang="en-US" sz="3200" dirty="0">
                <a:solidFill>
                  <a:srgbClr val="FF0000"/>
                </a:solidFill>
              </a:rPr>
              <a:t>str</a:t>
            </a:r>
          </a:p>
          <a:p>
            <a:pPr marL="0" indent="0">
              <a:buNone/>
            </a:pPr>
            <a:endParaRPr lang="en-US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3200" dirty="0"/>
              <a:t>If you want it to be a float or an int, you need to cast the result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E48C6D9-1923-7771-B33C-ABD6ED02789B}"/>
              </a:ext>
            </a:extLst>
          </p:cNvPr>
          <p:cNvSpPr/>
          <p:nvPr/>
        </p:nvSpPr>
        <p:spPr>
          <a:xfrm>
            <a:off x="7226709" y="2566219"/>
            <a:ext cx="668593" cy="3932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06575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Funnier than 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In a new file, write a program that takes in a number, then prints out a number one greater than the input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So, if someone inputs 24, you should print out 25</a:t>
            </a:r>
          </a:p>
        </p:txBody>
      </p:sp>
      <p:pic>
        <p:nvPicPr>
          <p:cNvPr id="4" name="Online Media 3" title="I thought of something funnier than 24">
            <a:hlinkClick r:id="" action="ppaction://media"/>
            <a:extLst>
              <a:ext uri="{FF2B5EF4-FFF2-40B4-BE49-F238E27FC236}">
                <a16:creationId xmlns:a16="http://schemas.microsoft.com/office/drawing/2014/main" id="{42DB6C96-F85E-ABD9-62BF-6B0FF94C8649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6812116" y="1444112"/>
            <a:ext cx="5140633" cy="385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185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98D3A-F22E-FB40-38A6-41C7DA8F7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+ Closing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4C87A2-9B4F-8E0F-488B-67EA29EEC0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2345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41350-C1B3-F217-6295-57DEC321E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39254-DF53-EACF-61A1-5D3B1B051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Logic and Objects</a:t>
            </a:r>
          </a:p>
          <a:p>
            <a:pPr marL="457200" lvl="1" indent="0">
              <a:buNone/>
            </a:pPr>
            <a:r>
              <a:rPr lang="en-US" sz="2800" dirty="0"/>
              <a:t>Objects are the data in a program. Logic is what the program does with that data</a:t>
            </a:r>
          </a:p>
          <a:p>
            <a:pPr marL="0" indent="0">
              <a:buNone/>
            </a:pPr>
            <a:r>
              <a:rPr lang="en-US" dirty="0"/>
              <a:t>Variables</a:t>
            </a:r>
          </a:p>
          <a:p>
            <a:pPr marL="457200" lvl="1" indent="0">
              <a:buNone/>
            </a:pPr>
            <a:r>
              <a:rPr lang="en-US" sz="2800" dirty="0"/>
              <a:t>Store Objects for later. Has a type and a name</a:t>
            </a:r>
          </a:p>
          <a:p>
            <a:pPr marL="0" indent="0">
              <a:buNone/>
            </a:pPr>
            <a:r>
              <a:rPr lang="en-US" dirty="0"/>
              <a:t>Memory Diagrams</a:t>
            </a:r>
          </a:p>
          <a:p>
            <a:pPr marL="457200" lvl="1" indent="0">
              <a:buNone/>
            </a:pPr>
            <a:r>
              <a:rPr lang="en-US" sz="2800" dirty="0"/>
              <a:t>Show what variables are stored in memory at a given point in a program</a:t>
            </a:r>
          </a:p>
          <a:p>
            <a:pPr marL="0" indent="0">
              <a:buNone/>
            </a:pPr>
            <a:r>
              <a:rPr lang="en-US" dirty="0"/>
              <a:t>Input Function</a:t>
            </a:r>
          </a:p>
          <a:p>
            <a:pPr marL="457200" lvl="1" indent="0">
              <a:buNone/>
            </a:pPr>
            <a:r>
              <a:rPr lang="en-US" sz="2800" dirty="0"/>
              <a:t>Allows you to get user input as a string. Need to cast to an int or float to do math with it</a:t>
            </a:r>
          </a:p>
        </p:txBody>
      </p:sp>
    </p:spTree>
    <p:extLst>
      <p:ext uri="{BB962C8B-B14F-4D97-AF65-F5344CB8AC3E}">
        <p14:creationId xmlns:p14="http://schemas.microsoft.com/office/powerpoint/2010/main" val="3813172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Participation 1 due Thursday</a:t>
            </a:r>
          </a:p>
          <a:p>
            <a:pPr lvl="1"/>
            <a:r>
              <a:rPr lang="en-US" sz="2000" dirty="0"/>
              <a:t>This is the </a:t>
            </a:r>
            <a:r>
              <a:rPr lang="en-US" sz="2000" dirty="0" err="1"/>
              <a:t>Zybook</a:t>
            </a:r>
            <a:r>
              <a:rPr lang="en-US" sz="2000" dirty="0"/>
              <a:t> Reading</a:t>
            </a:r>
          </a:p>
          <a:p>
            <a:pPr marL="0" indent="0">
              <a:buNone/>
            </a:pPr>
            <a:r>
              <a:rPr lang="en-US" sz="2400" dirty="0"/>
              <a:t>Quiz 2 due Thursday</a:t>
            </a:r>
          </a:p>
          <a:p>
            <a:pPr lvl="1"/>
            <a:r>
              <a:rPr lang="en-US" sz="2000" dirty="0"/>
              <a:t>9 Questions</a:t>
            </a:r>
          </a:p>
          <a:p>
            <a:pPr lvl="1"/>
            <a:r>
              <a:rPr lang="en-US" sz="2000" dirty="0"/>
              <a:t>Every time you take the quiz it won't necessarily be identical</a:t>
            </a:r>
          </a:p>
          <a:p>
            <a:pPr lvl="1"/>
            <a:r>
              <a:rPr lang="en-US" sz="2000" dirty="0"/>
              <a:t>Covers week 1 material (including Participation 1)</a:t>
            </a:r>
          </a:p>
          <a:p>
            <a:pPr marL="0" indent="0">
              <a:buNone/>
            </a:pPr>
            <a:r>
              <a:rPr lang="en-US" sz="2400" dirty="0"/>
              <a:t>HW1 will be released this week</a:t>
            </a:r>
          </a:p>
          <a:p>
            <a:pPr marL="0" indent="0">
              <a:buNone/>
            </a:pPr>
            <a:r>
              <a:rPr lang="en-US" sz="2400" dirty="0"/>
              <a:t>Lab on Friday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71687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Recap of last class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70286" y="2985569"/>
            <a:ext cx="3472413" cy="1497941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124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400072" cy="4351338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Data Types</a:t>
            </a:r>
          </a:p>
          <a:p>
            <a:pPr lvl="1"/>
            <a:r>
              <a:rPr lang="en-US" dirty="0"/>
              <a:t>Integers (int), Strings (str), and Floats (float)</a:t>
            </a:r>
          </a:p>
          <a:p>
            <a:pPr lvl="1"/>
            <a:r>
              <a:rPr lang="en-US" dirty="0"/>
              <a:t>Use type() to get the type of a value</a:t>
            </a:r>
          </a:p>
          <a:p>
            <a:r>
              <a:rPr lang="en-US" dirty="0"/>
              <a:t>Casting</a:t>
            </a:r>
          </a:p>
          <a:p>
            <a:pPr lvl="1"/>
            <a:r>
              <a:rPr lang="en-US" dirty="0"/>
              <a:t>Converting from one data type to another</a:t>
            </a:r>
          </a:p>
          <a:p>
            <a:r>
              <a:rPr lang="en-US" dirty="0"/>
              <a:t>Operators</a:t>
            </a:r>
          </a:p>
          <a:p>
            <a:pPr lvl="1"/>
            <a:r>
              <a:rPr lang="en-US" dirty="0"/>
              <a:t>Take in surrounding values to get something new</a:t>
            </a:r>
          </a:p>
          <a:p>
            <a:pPr lvl="1"/>
            <a:r>
              <a:rPr lang="en-US" dirty="0"/>
              <a:t>Operators with multiple data types</a:t>
            </a:r>
          </a:p>
          <a:p>
            <a:pPr lvl="1"/>
            <a:r>
              <a:rPr lang="en-US" dirty="0"/>
              <a:t>Weird operators: Modulo and Integer Division</a:t>
            </a:r>
          </a:p>
          <a:p>
            <a:pPr lvl="2"/>
            <a:r>
              <a:rPr lang="en-US" dirty="0"/>
              <a:t>Integer division = floor division, rounds output down to nearest </a:t>
            </a:r>
            <a:r>
              <a:rPr lang="en-US"/>
              <a:t>whole number </a:t>
            </a:r>
            <a:endParaRPr lang="en-US" dirty="0"/>
          </a:p>
          <a:p>
            <a:pPr lvl="1"/>
            <a:r>
              <a:rPr lang="en-US" dirty="0"/>
              <a:t>Math Module</a:t>
            </a:r>
          </a:p>
        </p:txBody>
      </p:sp>
    </p:spTree>
    <p:extLst>
      <p:ext uri="{BB962C8B-B14F-4D97-AF65-F5344CB8AC3E}">
        <p14:creationId xmlns:p14="http://schemas.microsoft.com/office/powerpoint/2010/main" val="61535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Making a python file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70286" y="2985569"/>
            <a:ext cx="3472413" cy="1497941"/>
          </a:xfrm>
        </p:spPr>
        <p:txBody>
          <a:bodyPr>
            <a:normAutofit/>
          </a:bodyPr>
          <a:lstStyle/>
          <a:p>
            <a:r>
              <a:rPr lang="en-US" dirty="0"/>
              <a:t>Live Demo!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945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Parts of a Program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9590C-4E69-0916-B82D-ABFFC7CD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70286" y="2985570"/>
            <a:ext cx="3472413" cy="1704417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81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Objects and 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Code has 2 main parts</a:t>
            </a:r>
          </a:p>
          <a:p>
            <a:pPr marL="0" indent="0">
              <a:buNone/>
            </a:pPr>
            <a:r>
              <a:rPr lang="en-US" sz="3200" b="1" dirty="0"/>
              <a:t>Objects</a:t>
            </a:r>
            <a:r>
              <a:rPr lang="en-US" sz="3200" dirty="0"/>
              <a:t>: Data that the code will reference/manipulate</a:t>
            </a:r>
          </a:p>
          <a:p>
            <a:pPr lvl="1"/>
            <a:r>
              <a:rPr lang="en-US" sz="2800" dirty="0"/>
              <a:t>List of holidays</a:t>
            </a:r>
          </a:p>
          <a:p>
            <a:pPr marL="0" indent="0">
              <a:buNone/>
            </a:pPr>
            <a:r>
              <a:rPr lang="en-US" sz="3200" b="1" dirty="0"/>
              <a:t>Logic</a:t>
            </a:r>
            <a:r>
              <a:rPr lang="en-US" sz="3200" dirty="0"/>
              <a:t>: The decisions the code will make based on the objects</a:t>
            </a:r>
          </a:p>
          <a:p>
            <a:pPr lvl="1"/>
            <a:r>
              <a:rPr lang="en-US" sz="2800" dirty="0"/>
              <a:t>If it is a holiday, we will cancel school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79534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All Objects are stored in Memory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An Object has 2 main things</a:t>
            </a:r>
          </a:p>
          <a:p>
            <a:pPr marL="514350" indent="-514350">
              <a:buAutoNum type="arabicPeriod"/>
            </a:pPr>
            <a:r>
              <a:rPr lang="en-US" sz="3200" dirty="0"/>
              <a:t>A Data Type</a:t>
            </a:r>
          </a:p>
          <a:p>
            <a:pPr marL="514350" indent="-514350">
              <a:buAutoNum type="arabicPeriod"/>
            </a:pPr>
            <a:r>
              <a:rPr lang="en-US" sz="3200" dirty="0"/>
              <a:t>A Value</a:t>
            </a:r>
            <a:endParaRPr lang="en-US" sz="2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9049EA-A191-DC2D-EA9F-940A49D8B746}"/>
              </a:ext>
            </a:extLst>
          </p:cNvPr>
          <p:cNvSpPr/>
          <p:nvPr/>
        </p:nvSpPr>
        <p:spPr>
          <a:xfrm>
            <a:off x="7616457" y="2223094"/>
            <a:ext cx="3319821" cy="22300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Memory Diagram Area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091911B-365A-0A9C-EC87-9DAEBA2C06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8208006"/>
              </p:ext>
            </p:extLst>
          </p:nvPr>
        </p:nvGraphicFramePr>
        <p:xfrm>
          <a:off x="8093151" y="2817268"/>
          <a:ext cx="862831" cy="299558"/>
        </p:xfrm>
        <a:graphic>
          <a:graphicData uri="http://schemas.openxmlformats.org/drawingml/2006/table">
            <a:tbl>
              <a:tblPr/>
              <a:tblGrid>
                <a:gridCol w="471948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390883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29955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chemeClr val="tx1"/>
                      </a:solidFill>
                      <a:prstDash val="lgDash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lgDash"/>
                    </a:lnT>
                    <a:lnB w="12700" cmpd="sng">
                      <a:solidFill>
                        <a:schemeClr val="tx1"/>
                      </a:solidFill>
                      <a:prstDash val="lgDash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lgDash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D2F3BA3-A261-00B8-DC49-AA7536D32E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1955099"/>
              </p:ext>
            </p:extLst>
          </p:nvPr>
        </p:nvGraphicFramePr>
        <p:xfrm>
          <a:off x="9484417" y="3116003"/>
          <a:ext cx="996770" cy="335120"/>
        </p:xfrm>
        <a:graphic>
          <a:graphicData uri="http://schemas.openxmlformats.org/drawingml/2006/table">
            <a:tbl>
              <a:tblPr/>
              <a:tblGrid>
                <a:gridCol w="545209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451561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3512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12.5</a:t>
                      </a:r>
                    </a:p>
                  </a:txBody>
                  <a:tcPr marL="0" marR="0" marT="0" marB="0" anchor="ctr">
                    <a:lnL w="12700" cmpd="sng">
                      <a:solidFill>
                        <a:schemeClr val="tx1"/>
                      </a:solidFill>
                      <a:prstDash val="lgDash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lgDash"/>
                    </a:lnT>
                    <a:lnB w="12700" cmpd="sng">
                      <a:solidFill>
                        <a:schemeClr val="tx1"/>
                      </a:solidFill>
                      <a:prstDash val="lgDash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float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lgDash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956F320-89F0-4236-2393-F6C81BA324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3238817"/>
              </p:ext>
            </p:extLst>
          </p:nvPr>
        </p:nvGraphicFramePr>
        <p:xfrm>
          <a:off x="8221623" y="3647768"/>
          <a:ext cx="1630300" cy="312314"/>
        </p:xfrm>
        <a:graphic>
          <a:graphicData uri="http://schemas.openxmlformats.org/drawingml/2006/table">
            <a:tbl>
              <a:tblPr/>
              <a:tblGrid>
                <a:gridCol w="969283">
                  <a:extLst>
                    <a:ext uri="{9D8B030D-6E8A-4147-A177-3AD203B41FA5}">
                      <a16:colId xmlns:a16="http://schemas.microsoft.com/office/drawing/2014/main" val="3115771137"/>
                    </a:ext>
                  </a:extLst>
                </a:gridCol>
                <a:gridCol w="661017">
                  <a:extLst>
                    <a:ext uri="{9D8B030D-6E8A-4147-A177-3AD203B41FA5}">
                      <a16:colId xmlns:a16="http://schemas.microsoft.com/office/drawing/2014/main" val="2590617810"/>
                    </a:ext>
                  </a:extLst>
                </a:gridCol>
              </a:tblGrid>
              <a:tr h="3123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Doughnut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’</a:t>
                      </a:r>
                    </a:p>
                  </a:txBody>
                  <a:tcPr marL="0" marR="0" marT="0" marB="0" anchor="ctr">
                    <a:lnL w="12700" cmpd="sng">
                      <a:solidFill>
                        <a:schemeClr val="tx1"/>
                      </a:solidFill>
                      <a:prstDash val="lgDash"/>
                    </a:lnL>
                    <a:lnR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lgDash"/>
                    </a:lnT>
                    <a:lnB w="12700" cmpd="sng">
                      <a:solidFill>
                        <a:schemeClr val="tx1"/>
                      </a:solidFill>
                      <a:prstDash val="lgDash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string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lgDash"/>
                    </a:lnR>
                    <a:lnT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3455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9805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tlCol="0" anchor="ctr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ICS 110 Template" id="{A7A7B023-BDF6-4FC7-AEBA-36D5EF15928B}" vid="{0F5DD3FB-D0D3-415E-B80C-A8C16A6C2F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8300</TotalTime>
  <Words>1789</Words>
  <Application>Microsoft Office PowerPoint</Application>
  <PresentationFormat>Widescreen</PresentationFormat>
  <Paragraphs>405</Paragraphs>
  <Slides>39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Arial</vt:lpstr>
      <vt:lpstr>Calibri</vt:lpstr>
      <vt:lpstr>Calibri Light</vt:lpstr>
      <vt:lpstr>Consolas</vt:lpstr>
      <vt:lpstr>Office Theme</vt:lpstr>
      <vt:lpstr>Variables Memory Diagrams and Input</vt:lpstr>
      <vt:lpstr>Announcements</vt:lpstr>
      <vt:lpstr>Learning Goals Slide</vt:lpstr>
      <vt:lpstr>Recap of last class</vt:lpstr>
      <vt:lpstr>Recap</vt:lpstr>
      <vt:lpstr>Making a python file</vt:lpstr>
      <vt:lpstr>Parts of a Program</vt:lpstr>
      <vt:lpstr>Objects and Logic</vt:lpstr>
      <vt:lpstr>Objects</vt:lpstr>
      <vt:lpstr>What is a Variable</vt:lpstr>
      <vt:lpstr>What is a variable?</vt:lpstr>
      <vt:lpstr>What is a variable?</vt:lpstr>
      <vt:lpstr>What is a variable?</vt:lpstr>
      <vt:lpstr>What is a variable?</vt:lpstr>
      <vt:lpstr>What is a variable?</vt:lpstr>
      <vt:lpstr>What is a variable?</vt:lpstr>
      <vt:lpstr>Memory Diagrams</vt:lpstr>
      <vt:lpstr>Memory Diagrams</vt:lpstr>
      <vt:lpstr>Memory Diagrams</vt:lpstr>
      <vt:lpstr>Memory Diagrams</vt:lpstr>
      <vt:lpstr>Memory Diagrams</vt:lpstr>
      <vt:lpstr>Memory Diagrams</vt:lpstr>
      <vt:lpstr>Memory Diagrams</vt:lpstr>
      <vt:lpstr>Memory Diagrams</vt:lpstr>
      <vt:lpstr>Memory Diagrams</vt:lpstr>
      <vt:lpstr>Creating a Memory Diagram</vt:lpstr>
      <vt:lpstr>Create a Memory Diagram</vt:lpstr>
      <vt:lpstr>Naming Variables</vt:lpstr>
      <vt:lpstr>Variable names</vt:lpstr>
      <vt:lpstr>Variable names</vt:lpstr>
      <vt:lpstr>Variable names</vt:lpstr>
      <vt:lpstr>Variable names</vt:lpstr>
      <vt:lpstr>The input Function</vt:lpstr>
      <vt:lpstr>Input</vt:lpstr>
      <vt:lpstr>Input</vt:lpstr>
      <vt:lpstr>Funnier than 24</vt:lpstr>
      <vt:lpstr>Recap + Closing</vt:lpstr>
      <vt:lpstr>What did we learn?</vt:lpstr>
      <vt:lpstr>Announcements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for a CICS 110 Lecture</dc:title>
  <dc:creator>kobi</dc:creator>
  <cp:lastModifiedBy>kobi</cp:lastModifiedBy>
  <cp:revision>13</cp:revision>
  <dcterms:created xsi:type="dcterms:W3CDTF">2023-01-15T20:59:46Z</dcterms:created>
  <dcterms:modified xsi:type="dcterms:W3CDTF">2023-02-13T03:07:55Z</dcterms:modified>
</cp:coreProperties>
</file>

<file path=docProps/thumbnail.jpeg>
</file>